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15.png"/><Relationship Id="rId4" Type="http://schemas.openxmlformats.org/officeDocument/2006/relationships/image" Target="../media/image4.jpeg"/><Relationship Id="rId5"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25.png"/><Relationship Id="rId7" Type="http://schemas.openxmlformats.org/officeDocument/2006/relationships/image" Target="../media/image5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henning.westerholt@1und1.de?subject="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66.png"/><Relationship Id="rId4" Type="http://schemas.openxmlformats.org/officeDocument/2006/relationships/image" Target="../media/image6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6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70.png"/><Relationship Id="rId4" Type="http://schemas.openxmlformats.org/officeDocument/2006/relationships/image" Target="../media/image4.jpeg"/><Relationship Id="rId5" Type="http://schemas.openxmlformats.org/officeDocument/2006/relationships/image" Target="../media/image7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openxmlformats.org/officeDocument/2006/relationships/image" Target="../media/image74.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86.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7.png"/><Relationship Id="rId3" Type="http://schemas.openxmlformats.org/officeDocument/2006/relationships/image" Target="../media/image8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707429" y="330200"/>
            <a:ext cx="11699430" cy="3216325"/>
          </a:xfrm>
          <a:prstGeom prst="rect">
            <a:avLst/>
          </a:prstGeom>
        </p:spPr>
        <p:txBody>
          <a:bodyPr/>
          <a:lstStyle>
            <a:lvl1pPr defTabSz="391414">
              <a:defRPr sz="5360"/>
            </a:lvl1pPr>
          </a:lstStyle>
          <a:p>
            <a:pPr/>
            <a:r>
              <a:t>Longitudinal Analysis of Collaboration Graphs of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4811127"/>
            <a:ext cx="5725256" cy="12309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Related Work</a:t>
            </a:r>
          </a:p>
        </p:txBody>
      </p:sp>
      <p:sp>
        <p:nvSpPr>
          <p:cNvPr id="171" name="Shape 17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Shape 172"/>
          <p:cNvSpPr/>
          <p:nvPr/>
        </p:nvSpPr>
        <p:spPr>
          <a:xfrm>
            <a:off x="1004716" y="8480421"/>
            <a:ext cx="10995368"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Gap: the important </a:t>
            </a:r>
            <a:r>
              <a:rPr b="1">
                <a:latin typeface="Helvetica"/>
                <a:ea typeface="Helvetica"/>
                <a:cs typeface="Helvetica"/>
                <a:sym typeface="Helvetica"/>
              </a:rPr>
              <a:t>Run-up to forks</a:t>
            </a:r>
            <a:r>
              <a:t> seldom studied</a:t>
            </a:r>
          </a:p>
        </p:txBody>
      </p:sp>
      <p:graphicFrame>
        <p:nvGraphicFramePr>
          <p:cNvPr id="173" name="Table 173"/>
          <p:cNvGraphicFramePr/>
          <p:nvPr/>
        </p:nvGraphicFramePr>
        <p:xfrm>
          <a:off x="1060450" y="2527300"/>
          <a:ext cx="5334000" cy="5715000"/>
        </p:xfrm>
        <a:graphic xmlns:a="http://schemas.openxmlformats.org/drawingml/2006/main">
          <a:graphicData uri="http://schemas.openxmlformats.org/drawingml/2006/table">
            <a:tbl>
              <a:tblPr firstCol="0" firstRow="1" lastCol="0" lastRow="0" bandCol="0" bandRow="0" rtl="0">
                <a:tableStyleId>{2708684C-4D16-4618-839F-0558EEFCDFE6}</a:tableStyleId>
              </a:tblPr>
              <a:tblGrid>
                <a:gridCol w="6171158"/>
                <a:gridCol w="4052341"/>
              </a:tblGrid>
              <a:tr h="971550">
                <a:tc>
                  <a:txBody>
                    <a:bodyPr/>
                    <a:lstStyle/>
                    <a:p>
                      <a:pPr>
                        <a:spcBef>
                          <a:spcPts val="3200"/>
                        </a:spcBef>
                        <a:defRPr b="0"/>
                      </a:pPr>
                      <a:r>
                        <a:rPr b="1" sz="2800">
                          <a:sym typeface="Helvetica"/>
                        </a:rPr>
                        <a:t>What we can know about FOSS</a:t>
                      </a:r>
                    </a:p>
                  </a:txBody>
                  <a:tcPr marL="50800" marR="50800" marT="50800" marB="50800" anchor="ctr" anchorCtr="0" horzOverflow="overflow">
                    <a:lnL w="12700">
                      <a:miter lim="400000"/>
                    </a:lnL>
                  </a:tcPr>
                </a:tc>
                <a:tc>
                  <a:txBody>
                    <a:bodyPr/>
                    <a:lstStyle/>
                    <a:p>
                      <a:pPr>
                        <a:spcBef>
                          <a:spcPts val="3200"/>
                        </a:spcBef>
                        <a:defRPr sz="2800">
                          <a:sym typeface="Helvetica"/>
                        </a:defRPr>
                      </a:pPr>
                      <a:r>
                        <a:t>What we do </a:t>
                      </a:r>
                      <a:r>
                        <a:rPr i="1"/>
                        <a:t>not know</a:t>
                      </a:r>
                    </a:p>
                  </a:txBody>
                  <a:tcPr marL="50800" marR="50800" marT="50800" marB="50800" anchor="ctr" anchorCtr="0" horzOverflow="overflow">
                    <a:lnR w="12700">
                      <a:miter lim="400000"/>
                    </a:lnR>
                  </a:tcPr>
                </a:tc>
              </a:tr>
              <a:tr h="971550">
                <a:tc>
                  <a:txBody>
                    <a:bodyPr/>
                    <a:lstStyle/>
                    <a:p>
                      <a:pPr algn="l">
                        <a:spcBef>
                          <a:spcPts val="3200"/>
                        </a:spcBef>
                        <a:defRPr sz="2800"/>
                      </a:pPr>
                      <a:r>
                        <a:t>Identifying knowledge brokers </a:t>
                      </a:r>
                      <a:r>
                        <a:rPr sz="1400"/>
                        <a:t>[47]</a:t>
                      </a:r>
                    </a:p>
                  </a:txBody>
                  <a:tcPr marL="50800" marR="50800" marT="50800" marB="50800" anchor="ctr" anchorCtr="0" horzOverflow="overflow">
                    <a:lnL w="12700">
                      <a:miter lim="400000"/>
                    </a:lnL>
                  </a:tcPr>
                </a:tc>
                <a:tc>
                  <a:txBody>
                    <a:bodyPr/>
                    <a:lstStyle/>
                    <a:p>
                      <a:pPr algn="l">
                        <a:spcBef>
                          <a:spcPts val="3200"/>
                        </a:spcBef>
                      </a:pPr>
                      <a:r>
                        <a:rPr sz="1300"/>
                        <a:t>Static point of view; People are important, but how do these roles change, how they move around around</a:t>
                      </a:r>
                    </a:p>
                  </a:txBody>
                  <a:tcPr marL="50800" marR="50800" marT="50800" marB="50800" anchor="ctr" anchorCtr="0" horzOverflow="overflow">
                    <a:lnR w="12700">
                      <a:miter lim="400000"/>
                    </a:lnR>
                  </a:tcPr>
                </a:tc>
              </a:tr>
              <a:tr h="971550">
                <a:tc>
                  <a:txBody>
                    <a:bodyPr/>
                    <a:lstStyle/>
                    <a:p>
                      <a:pPr algn="l">
                        <a:spcBef>
                          <a:spcPts val="3200"/>
                        </a:spcBef>
                        <a:defRPr sz="2800"/>
                      </a:pPr>
                      <a:r>
                        <a:t>Post-forking porting of new features</a:t>
                      </a:r>
                      <a:r>
                        <a:rPr sz="1400"/>
                        <a:t> [7]</a:t>
                      </a:r>
                      <a:r>
                        <a:t> or bug fixes</a:t>
                      </a:r>
                    </a:p>
                  </a:txBody>
                  <a:tcPr marL="50800" marR="50800" marT="50800" marB="50800" anchor="ctr" anchorCtr="0" horzOverflow="overflow">
                    <a:lnL w="12700">
                      <a:miter lim="400000"/>
                    </a:lnL>
                  </a:tcPr>
                </a:tc>
                <a:tc>
                  <a:txBody>
                    <a:bodyPr/>
                    <a:lstStyle/>
                    <a:p>
                      <a:pPr algn="l">
                        <a:spcBef>
                          <a:spcPts val="3200"/>
                        </a:spcBef>
                        <a:defRPr sz="1400"/>
                      </a:pPr>
                    </a:p>
                  </a:txBody>
                  <a:tcPr marL="50800" marR="50800" marT="50800" marB="50800" anchor="ctr" anchorCtr="0" horzOverflow="overflow">
                    <a:lnR w="12700">
                      <a:miter lim="400000"/>
                    </a:lnR>
                  </a:tcPr>
                </a:tc>
              </a:tr>
              <a:tr h="971550">
                <a:tc>
                  <a:txBody>
                    <a:bodyPr/>
                    <a:lstStyle/>
                    <a:p>
                      <a:pPr algn="l">
                        <a:spcBef>
                          <a:spcPts val="3200"/>
                        </a:spcBef>
                        <a:defRPr sz="2800"/>
                      </a:pPr>
                      <a:r>
                        <a:t>Social structures and dynamics </a:t>
                      </a:r>
                      <a:r>
                        <a:rPr sz="1400"/>
                        <a:t>[10]</a:t>
                      </a:r>
                    </a:p>
                    <a:p>
                      <a:pPr algn="l">
                        <a:spcBef>
                          <a:spcPts val="3200"/>
                        </a:spcBef>
                        <a:defRPr sz="2800"/>
                      </a:pPr>
                    </a:p>
                  </a:txBody>
                  <a:tcPr marL="50800" marR="50800" marT="50800" marB="50800" anchor="ctr" anchorCtr="0" horzOverflow="overflow">
                    <a:lnL w="12700">
                      <a:miter lim="400000"/>
                    </a:lnL>
                  </a:tcPr>
                </a:tc>
                <a:tc>
                  <a:txBody>
                    <a:bodyPr/>
                    <a:lstStyle/>
                    <a:p>
                      <a:pPr algn="l">
                        <a:spcBef>
                          <a:spcPts val="3200"/>
                        </a:spcBef>
                      </a:pPr>
                      <a:r>
                        <a:rPr sz="1400"/>
                        <a:t>How these structures change through time</a:t>
                      </a:r>
                    </a:p>
                  </a:txBody>
                  <a:tcPr marL="50800" marR="50800" marT="50800" marB="50800" anchor="ctr" anchorCtr="0" horzOverflow="overflow">
                    <a:lnR w="12700">
                      <a:miter lim="400000"/>
                    </a:lnR>
                  </a:tcPr>
                </a:tc>
              </a:tr>
              <a:tr h="971550">
                <a:tc>
                  <a:txBody>
                    <a:bodyPr/>
                    <a:lstStyle/>
                    <a:p>
                      <a:pPr algn="l">
                        <a:spcBef>
                          <a:spcPts val="3200"/>
                        </a:spcBef>
                        <a:defRPr sz="2800"/>
                      </a:pPr>
                      <a:r>
                        <a:t>Identifying “key” events</a:t>
                      </a:r>
                      <a:r>
                        <a:rPr sz="1400"/>
                        <a:t> [1]</a:t>
                      </a:r>
                    </a:p>
                  </a:txBody>
                  <a:tcPr marL="50800" marR="50800" marT="50800" marB="50800" anchor="ctr" anchorCtr="0" horzOverflow="overflow">
                    <a:lnL w="12700">
                      <a:miter lim="400000"/>
                    </a:lnL>
                  </a:tcPr>
                </a:tc>
                <a:tc>
                  <a:txBody>
                    <a:bodyPr/>
                    <a:lstStyle/>
                    <a:p>
                      <a:pPr algn="l">
                        <a:spcBef>
                          <a:spcPts val="3200"/>
                        </a:spcBef>
                      </a:pPr>
                      <a:r>
                        <a:rPr sz="1400"/>
                        <a:t>Compared only two snapshots; not longitudinal</a:t>
                      </a:r>
                    </a:p>
                  </a:txBody>
                  <a:tcPr marL="50800" marR="50800" marT="50800" marB="50800" anchor="ctr" anchorCtr="0" horzOverflow="overflow">
                    <a:lnR w="12700">
                      <a:miter lim="400000"/>
                    </a:lnR>
                  </a:tcPr>
                </a:tc>
              </a:tr>
              <a:tr h="971550">
                <a:tc>
                  <a:txBody>
                    <a:bodyPr/>
                    <a:lstStyle/>
                    <a:p>
                      <a:pPr algn="l">
                        <a:spcBef>
                          <a:spcPts val="3200"/>
                        </a:spcBef>
                        <a:defRPr sz="2800"/>
                      </a:pPr>
                      <a:r>
                        <a:t>Communication patterns </a:t>
                      </a:r>
                      <a:r>
                        <a:rPr sz="1400"/>
                        <a:t>[24]</a:t>
                      </a:r>
                    </a:p>
                  </a:txBody>
                  <a:tcPr marL="50800" marR="50800" marT="50800" marB="50800" anchor="ctr" anchorCtr="0" horzOverflow="overflow">
                    <a:lnL w="12700">
                      <a:miter lim="400000"/>
                    </a:lnL>
                    <a:lnB w="12700">
                      <a:miter lim="400000"/>
                    </a:lnB>
                  </a:tcPr>
                </a:tc>
                <a:tc>
                  <a:txBody>
                    <a:bodyPr/>
                    <a:lstStyle/>
                    <a:p>
                      <a:pPr algn="l">
                        <a:spcBef>
                          <a:spcPts val="3200"/>
                        </a:spcBef>
                      </a:pPr>
                      <a:r>
                        <a:rPr sz="1400"/>
                        <a:t>Change through time?</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Research Goals</a:t>
            </a:r>
          </a:p>
        </p:txBody>
      </p:sp>
      <p:sp>
        <p:nvSpPr>
          <p:cNvPr id="176" name="Shape 176"/>
          <p:cNvSpPr/>
          <p:nvPr>
            <p:ph type="body" idx="1"/>
          </p:nvPr>
        </p:nvSpPr>
        <p:spPr>
          <a:xfrm>
            <a:off x="863600" y="2698750"/>
            <a:ext cx="11099800" cy="4754464"/>
          </a:xfrm>
          <a:prstGeom prst="rect">
            <a:avLst/>
          </a:prstGeom>
        </p:spPr>
        <p:txBody>
          <a:bodyPr/>
          <a:lstStyle/>
          <a:p>
            <a:pPr/>
            <a:r>
              <a:t>The objective is to be able to intervene, or 		evaluate the health</a:t>
            </a:r>
          </a:p>
          <a:p>
            <a:pPr/>
            <a:r>
              <a:t>We need to figure out, are there key indicators left in the record, that can reliably be used to predict, or to identify problems?</a:t>
            </a:r>
          </a:p>
        </p:txBody>
      </p:sp>
      <p:sp>
        <p:nvSpPr>
          <p:cNvPr id="177" name="Shape 17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hape 178"/>
          <p:cNvSpPr/>
          <p:nvPr/>
        </p:nvSpPr>
        <p:spPr>
          <a:xfrm>
            <a:off x="1076736" y="7800131"/>
            <a:ext cx="10851328"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Why these are important: </a:t>
            </a:r>
            <a:br/>
            <a:r>
              <a:t>Because if we know these, we could identify unhealthy dynamics and fix them before it’s irreversible.</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Methodology</a:t>
            </a:r>
          </a:p>
        </p:txBody>
      </p:sp>
      <p:sp>
        <p:nvSpPr>
          <p:cNvPr id="181" name="Shape 181"/>
          <p:cNvSpPr/>
          <p:nvPr>
            <p:ph type="body" sz="half" idx="1"/>
          </p:nvPr>
        </p:nvSpPr>
        <p:spPr>
          <a:xfrm>
            <a:off x="965200" y="2387600"/>
            <a:ext cx="6442621" cy="5131991"/>
          </a:xfrm>
          <a:prstGeom prst="rect">
            <a:avLst/>
          </a:prstGeom>
        </p:spPr>
        <p:txBody>
          <a:bodyPr/>
          <a:lstStyle/>
          <a:p>
            <a:pPr marL="0" indent="0">
              <a:buSzTx/>
              <a:buNone/>
            </a:pPr>
            <a:r>
              <a:t>I did the following two types of analysis:</a:t>
            </a:r>
          </a:p>
          <a:p>
            <a:pPr marL="345722" indent="-345722"/>
            <a:r>
              <a:t>Time series analysis of open source developers’ collaboration/communication sentiments</a:t>
            </a:r>
          </a:p>
          <a:p>
            <a:pPr marL="345722" indent="-345722"/>
            <a:r>
              <a:t>Social network analysis of open source developers’ interaction graphs</a:t>
            </a:r>
          </a:p>
        </p:txBody>
      </p:sp>
      <p:sp>
        <p:nvSpPr>
          <p:cNvPr id="182" name="Shape 1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85" name="Group 185"/>
          <p:cNvGrpSpPr/>
          <p:nvPr/>
        </p:nvGrpSpPr>
        <p:grpSpPr>
          <a:xfrm>
            <a:off x="8181170" y="2167866"/>
            <a:ext cx="4360708" cy="3545271"/>
            <a:chOff x="0" y="0"/>
            <a:chExt cx="4360707" cy="3545270"/>
          </a:xfrm>
        </p:grpSpPr>
        <p:pic>
          <p:nvPicPr>
            <p:cNvPr id="184" name="01_time_series_noise_data.jpg"/>
            <p:cNvPicPr>
              <a:picLocks noChangeAspect="1"/>
            </p:cNvPicPr>
            <p:nvPr/>
          </p:nvPicPr>
          <p:blipFill>
            <a:blip r:embed="rId2">
              <a:extLst/>
            </a:blip>
            <a:srcRect l="2217" t="0" r="10361" b="0"/>
            <a:stretch>
              <a:fillRect/>
            </a:stretch>
          </p:blipFill>
          <p:spPr>
            <a:xfrm>
              <a:off x="127000" y="88900"/>
              <a:ext cx="4106708" cy="3215071"/>
            </a:xfrm>
            <a:prstGeom prst="rect">
              <a:avLst/>
            </a:prstGeom>
            <a:ln>
              <a:noFill/>
            </a:ln>
            <a:effectLst/>
          </p:spPr>
        </p:pic>
        <p:pic>
          <p:nvPicPr>
            <p:cNvPr id="183" name=""/>
            <p:cNvPicPr>
              <a:picLocks noChangeAspect="0"/>
            </p:cNvPicPr>
            <p:nvPr/>
          </p:nvPicPr>
          <p:blipFill>
            <a:blip r:embed="rId3">
              <a:extLst/>
            </a:blip>
            <a:stretch>
              <a:fillRect/>
            </a:stretch>
          </p:blipFill>
          <p:spPr>
            <a:xfrm>
              <a:off x="0" y="-1"/>
              <a:ext cx="4360708" cy="3545272"/>
            </a:xfrm>
            <a:prstGeom prst="rect">
              <a:avLst/>
            </a:prstGeom>
            <a:effectLst/>
          </p:spPr>
        </p:pic>
      </p:grpSp>
      <p:grpSp>
        <p:nvGrpSpPr>
          <p:cNvPr id="188" name="Group 188"/>
          <p:cNvGrpSpPr/>
          <p:nvPr/>
        </p:nvGrpSpPr>
        <p:grpSpPr>
          <a:xfrm>
            <a:off x="8181170" y="5689484"/>
            <a:ext cx="4360708" cy="3172042"/>
            <a:chOff x="0" y="0"/>
            <a:chExt cx="4360707" cy="3172041"/>
          </a:xfrm>
        </p:grpSpPr>
        <p:pic>
          <p:nvPicPr>
            <p:cNvPr id="187" name="3575872381_0da1eec53a.jpg"/>
            <p:cNvPicPr>
              <a:picLocks noChangeAspect="1"/>
            </p:cNvPicPr>
            <p:nvPr/>
          </p:nvPicPr>
          <p:blipFill>
            <a:blip r:embed="rId4">
              <a:extLst/>
            </a:blip>
            <a:srcRect l="0" t="0" r="0" b="0"/>
            <a:stretch>
              <a:fillRect/>
            </a:stretch>
          </p:blipFill>
          <p:spPr>
            <a:xfrm>
              <a:off x="127000" y="88900"/>
              <a:ext cx="4106708" cy="2841842"/>
            </a:xfrm>
            <a:prstGeom prst="rect">
              <a:avLst/>
            </a:prstGeom>
            <a:ln>
              <a:noFill/>
            </a:ln>
            <a:effectLst/>
          </p:spPr>
        </p:pic>
        <p:pic>
          <p:nvPicPr>
            <p:cNvPr id="186" name=""/>
            <p:cNvPicPr>
              <a:picLocks noChangeAspect="0"/>
            </p:cNvPicPr>
            <p:nvPr/>
          </p:nvPicPr>
          <p:blipFill>
            <a:blip r:embed="rId5">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pPr defTabSz="490727">
              <a:defRPr sz="6719"/>
            </a:pPr>
            <a:r>
              <a:t>Data Collection</a:t>
            </a:r>
            <a:br/>
            <a:r>
              <a:t>Projects</a:t>
            </a:r>
          </a:p>
        </p:txBody>
      </p:sp>
      <p:pic>
        <p:nvPicPr>
          <p:cNvPr id="191" name="Screen Shot 2016-02-09 at 1.03.19 PM.png"/>
          <p:cNvPicPr>
            <a:picLocks noChangeAspect="1"/>
          </p:cNvPicPr>
          <p:nvPr/>
        </p:nvPicPr>
        <p:blipFill>
          <a:blip r:embed="rId3">
            <a:extLst/>
          </a:blip>
          <a:srcRect l="0" t="10729" r="0" b="0"/>
          <a:stretch>
            <a:fillRect/>
          </a:stretch>
        </p:blipFill>
        <p:spPr>
          <a:xfrm>
            <a:off x="2501029" y="3204659"/>
            <a:ext cx="8967942" cy="5793150"/>
          </a:xfrm>
          <a:prstGeom prst="rect">
            <a:avLst/>
          </a:prstGeom>
          <a:ln w="12700">
            <a:miter lim="400000"/>
          </a:ln>
        </p:spPr>
      </p:pic>
      <p:sp>
        <p:nvSpPr>
          <p:cNvPr id="192" name="Shape 19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nvSpPr>
        <p:spPr>
          <a:xfrm>
            <a:off x="1840378" y="3759200"/>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194" name="Shape 194"/>
          <p:cNvSpPr/>
          <p:nvPr/>
        </p:nvSpPr>
        <p:spPr>
          <a:xfrm>
            <a:off x="2155372" y="7353300"/>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195" name="Shape 195"/>
          <p:cNvSpPr/>
          <p:nvPr/>
        </p:nvSpPr>
        <p:spPr>
          <a:xfrm>
            <a:off x="736648" y="7981949"/>
            <a:ext cx="90984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No.F.</a:t>
            </a:r>
          </a:p>
        </p:txBody>
      </p:sp>
      <p:sp>
        <p:nvSpPr>
          <p:cNvPr id="196" name="Shape 196"/>
          <p:cNvSpPr/>
          <p:nvPr/>
        </p:nvSpPr>
        <p:spPr>
          <a:xfrm>
            <a:off x="2104572" y="5981699"/>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197" name="Shape 197"/>
          <p:cNvSpPr/>
          <p:nvPr/>
        </p:nvSpPr>
        <p:spPr>
          <a:xfrm>
            <a:off x="2104572" y="4359275"/>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198" name="Shape 198"/>
          <p:cNvSpPr/>
          <p:nvPr/>
        </p:nvSpPr>
        <p:spPr>
          <a:xfrm>
            <a:off x="45242" y="5213350"/>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199" name="Shape 199"/>
          <p:cNvSpPr/>
          <p:nvPr/>
        </p:nvSpPr>
        <p:spPr>
          <a:xfrm>
            <a:off x="-80146" y="4095749"/>
            <a:ext cx="2441831"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00" name="Shape 200"/>
          <p:cNvSpPr/>
          <p:nvPr/>
        </p:nvSpPr>
        <p:spPr>
          <a:xfrm>
            <a:off x="32542" y="6711950"/>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03" name="Shape 203"/>
          <p:cNvSpPr/>
          <p:nvPr>
            <p:ph type="body" idx="1"/>
          </p:nvPr>
        </p:nvSpPr>
        <p:spPr>
          <a:xfrm>
            <a:off x="965200" y="2387600"/>
            <a:ext cx="10094417" cy="6286500"/>
          </a:xfrm>
          <a:prstGeom prst="rect">
            <a:avLst/>
          </a:prstGeom>
        </p:spPr>
        <p:txBody>
          <a:bodyPr/>
          <a:lstStyle/>
          <a:p>
            <a:pPr marL="0" indent="0" defTabSz="414781">
              <a:spcBef>
                <a:spcPts val="2200"/>
              </a:spcBef>
              <a:buSzTx/>
              <a:buNone/>
              <a:defRPr sz="2840"/>
            </a:pPr>
            <a:r>
              <a:t>Here’s my data:</a:t>
            </a:r>
          </a:p>
          <a:p>
            <a:pPr marL="245462" indent="-245462" defTabSz="414781">
              <a:spcBef>
                <a:spcPts val="2200"/>
              </a:spcBef>
              <a:defRPr sz="2840"/>
            </a:pPr>
            <a:r>
              <a:t>The contents of the messages sent and received on the projects developers mailing list, for the time period of 10-month run-up to the fork. </a:t>
            </a:r>
          </a:p>
          <a:p>
            <a:pPr marL="0" indent="0" defTabSz="414781">
              <a:spcBef>
                <a:spcPts val="2200"/>
              </a:spcBef>
              <a:buSzTx/>
              <a:buNone/>
              <a:defRPr sz="2840"/>
            </a:pPr>
            <a:r>
              <a:t>Here’s why it matters:</a:t>
            </a:r>
          </a:p>
          <a:p>
            <a:pPr marL="162305" indent="-162305" defTabSz="414781">
              <a:spcBef>
                <a:spcPts val="2200"/>
              </a:spcBef>
              <a:buSzPct val="100000"/>
              <a:defRPr sz="2840"/>
            </a:pPr>
            <a:r>
              <a:t>The objective was to be able to intervene, or evaluate the health. </a:t>
            </a:r>
          </a:p>
          <a:p>
            <a:pPr marL="162305" indent="-162305" defTabSz="414781">
              <a:spcBef>
                <a:spcPts val="2200"/>
              </a:spcBef>
              <a:buSzPct val="100000"/>
              <a:defRPr sz="2840"/>
            </a:pPr>
            <a:r>
              <a:t>Anomaly detection of the time series analysis may be used by the project stakeholders/investors as key indicators left in the record, that can reliably be used to predict, or to identify problems among the developers, and intervene if need be.</a:t>
            </a:r>
          </a:p>
        </p:txBody>
      </p:sp>
      <p:sp>
        <p:nvSpPr>
          <p:cNvPr id="204" name="Shape 20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lvl1pPr>
              <a:spcBef>
                <a:spcPts val="4200"/>
              </a:spcBef>
            </a:lvl1pPr>
          </a:lstStyle>
          <a:p>
            <a:pPr/>
            <a:r>
              <a:t>Sentiment Analysis</a:t>
            </a:r>
          </a:p>
        </p:txBody>
      </p:sp>
      <p:sp>
        <p:nvSpPr>
          <p:cNvPr id="207" name="Shape 207"/>
          <p:cNvSpPr/>
          <p:nvPr>
            <p:ph type="body" idx="1"/>
          </p:nvPr>
        </p:nvSpPr>
        <p:spPr>
          <a:prstGeom prst="rect">
            <a:avLst/>
          </a:prstGeom>
        </p:spPr>
        <p:txBody>
          <a:bodyPr/>
          <a:lstStyle/>
          <a:p>
            <a:pPr/>
            <a:r>
              <a:t>Sentiment analysis</a:t>
            </a:r>
          </a:p>
          <a:p>
            <a:pPr lvl="1" marL="802569" indent="-358069"/>
            <a:r>
              <a:rPr sz="2900"/>
              <a:t>Contents of messages sent/received by contributors</a:t>
            </a:r>
            <a:endParaRPr sz="2900"/>
          </a:p>
          <a:p>
            <a:pPr lvl="1" marL="802569" indent="-358069"/>
            <a:r>
              <a:rPr sz="2900"/>
              <a:t>A time series of sentiments, to analyze</a:t>
            </a:r>
          </a:p>
        </p:txBody>
      </p:sp>
      <p:sp>
        <p:nvSpPr>
          <p:cNvPr id="208" name="Shape 20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title"/>
          </p:nvPr>
        </p:nvSpPr>
        <p:spPr>
          <a:prstGeom prst="rect">
            <a:avLst/>
          </a:prstGeom>
        </p:spPr>
        <p:txBody>
          <a:bodyPr/>
          <a:lstStyle>
            <a:lvl1pPr defTabSz="490727">
              <a:defRPr sz="6719"/>
            </a:lvl1pPr>
          </a:lstStyle>
          <a:p>
            <a:pPr/>
            <a:r>
              <a:t>Time Series Analysis of Sentiments</a:t>
            </a:r>
          </a:p>
        </p:txBody>
      </p:sp>
      <p:pic>
        <p:nvPicPr>
          <p:cNvPr id="211" name="TS_1.pdf"/>
          <p:cNvPicPr>
            <a:picLocks noChangeAspect="1"/>
          </p:cNvPicPr>
          <p:nvPr/>
        </p:nvPicPr>
        <p:blipFill>
          <a:blip r:embed="rId2">
            <a:extLst/>
          </a:blip>
          <a:stretch>
            <a:fillRect/>
          </a:stretch>
        </p:blipFill>
        <p:spPr>
          <a:xfrm>
            <a:off x="1130300" y="2419350"/>
            <a:ext cx="10744200" cy="6667500"/>
          </a:xfrm>
          <a:prstGeom prst="rect">
            <a:avLst/>
          </a:prstGeom>
          <a:ln w="12700">
            <a:miter lim="400000"/>
          </a:ln>
        </p:spPr>
      </p:pic>
      <p:sp>
        <p:nvSpPr>
          <p:cNvPr id="212" name="Shape 212"/>
          <p:cNvSpPr/>
          <p:nvPr/>
        </p:nvSpPr>
        <p:spPr>
          <a:xfrm>
            <a:off x="1883122" y="8146307"/>
            <a:ext cx="9620259"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a:r>
              <a:t>Sentiment Analysis</a:t>
            </a:r>
          </a:p>
        </p:txBody>
      </p:sp>
      <p:sp>
        <p:nvSpPr>
          <p:cNvPr id="215" name="Shape 215"/>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18" name="Shape 218"/>
          <p:cNvSpPr/>
          <p:nvPr>
            <p:ph type="body" idx="1"/>
          </p:nvPr>
        </p:nvSpPr>
        <p:spPr>
          <a:prstGeom prst="rect">
            <a:avLst/>
          </a:prstGeom>
        </p:spPr>
        <p:txBody>
          <a:bodyPr/>
          <a:lstStyle/>
          <a:p>
            <a:pPr marL="0" indent="0">
              <a:buSzTx/>
              <a:buNone/>
            </a:pPr>
            <a:r>
              <a:t>Used in</a:t>
            </a:r>
          </a:p>
          <a:p>
            <a:pPr/>
            <a:r>
              <a:t>Census analysis</a:t>
            </a:r>
          </a:p>
          <a:p>
            <a:pPr/>
            <a:r>
              <a:t>Business forecasting: Understanding fluctuations in sales</a:t>
            </a:r>
          </a:p>
          <a:p>
            <a:pPr/>
            <a:r>
              <a:t>Disease incidence tracking</a:t>
            </a:r>
          </a:p>
          <a:p>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21" name="Shape 221"/>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Great Projects</a:t>
            </a:r>
          </a:p>
        </p:txBody>
      </p:sp>
      <p:sp>
        <p:nvSpPr>
          <p:cNvPr id="123" name="Shape 123"/>
          <p:cNvSpPr/>
          <p:nvPr>
            <p:ph type="body" idx="1"/>
          </p:nvPr>
        </p:nvSpPr>
        <p:spPr>
          <a:xfrm>
            <a:off x="952500" y="2603500"/>
            <a:ext cx="11395472" cy="4659313"/>
          </a:xfrm>
          <a:prstGeom prst="rect">
            <a:avLst/>
          </a:prstGeom>
        </p:spPr>
        <p:txBody>
          <a:bodyPr/>
          <a:lstStyle/>
          <a:p>
            <a:pPr marL="482600" indent="-228600" defTabSz="457200">
              <a:spcBef>
                <a:spcPts val="0"/>
              </a:spcBef>
              <a:buSzPct val="100000"/>
              <a:defRPr sz="3200"/>
            </a:pPr>
            <a:r>
              <a:t> Technical quality</a:t>
            </a:r>
          </a:p>
          <a:p>
            <a:pPr lvl="1" marL="711200" indent="-228600" defTabSz="457200">
              <a:spcBef>
                <a:spcPts val="0"/>
              </a:spcBef>
              <a:buSzPct val="100000"/>
              <a:defRPr sz="2000"/>
            </a:pPr>
            <a:r>
              <a:t>duh?</a:t>
            </a: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825500" indent="-228600" defTabSz="457200">
              <a:spcBef>
                <a:spcPts val="0"/>
              </a:spcBef>
              <a:buSzPct val="100000"/>
              <a:defRPr sz="2000"/>
            </a:pPr>
            <a:r>
              <a:t>Ongoing ability to incorporate new code contributions and new developers, and to be responsive to incoming bug reports</a:t>
            </a:r>
          </a:p>
          <a:p>
            <a:pPr marL="825500" indent="-228600" defTabSz="457200">
              <a:spcBef>
                <a:spcPts val="0"/>
              </a:spcBef>
              <a:buSzPct val="100000"/>
              <a:defRPr sz="2000"/>
            </a:pPr>
          </a:p>
          <a:p>
            <a:pPr marL="482600" indent="-228600" defTabSz="457200">
              <a:spcBef>
                <a:spcPts val="0"/>
              </a:spcBef>
              <a:buSzPct val="100000"/>
              <a:defRPr sz="3200"/>
            </a:pPr>
            <a:r>
              <a:t> Survivability</a:t>
            </a:r>
          </a:p>
          <a:p>
            <a:pPr marL="825500" indent="-228600" defTabSz="457200">
              <a:spcBef>
                <a:spcPts val="0"/>
              </a:spcBef>
              <a:buSzPct val="100000"/>
              <a:defRPr sz="2000"/>
            </a:pPr>
            <a:r>
              <a:t>Ability to exist independently of any individual participant or sponsor; even if all of its founding members were to move on to other things</a:t>
            </a:r>
          </a:p>
        </p:txBody>
      </p:sp>
      <p:sp>
        <p:nvSpPr>
          <p:cNvPr id="124" name="Shape 12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Shape 125"/>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3" name="Shape 223"/>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224" name="Shape 224"/>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lvl1pPr defTabSz="543305">
              <a:defRPr sz="7440"/>
            </a:lvl1pPr>
          </a:lstStyle>
          <a:p>
            <a:pPr/>
            <a:r>
              <a:t>Time Series of Sentiments</a:t>
            </a:r>
          </a:p>
        </p:txBody>
      </p:sp>
      <p:pic>
        <p:nvPicPr>
          <p:cNvPr id="227"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228"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229"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230"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231"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232"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233"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234"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235"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236"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237"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238"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239" name="Shape 239"/>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0" name="Shape 240"/>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1" name="Shape 241"/>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2" name="Shape 242"/>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3" name="Shape 243"/>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4" name="Shape 244"/>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5" name="Shape 245"/>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6" name="Shape 246"/>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7" name="Shape 247"/>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8" name="Shape 248"/>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9" name="Shape 249"/>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0" name="Shape 250"/>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lvl1pPr defTabSz="490727">
              <a:defRPr sz="6719"/>
            </a:lvl1pPr>
          </a:lstStyle>
          <a:p>
            <a:pPr/>
            <a:r>
              <a:t>Time Series Analysis of Sentiments</a:t>
            </a:r>
          </a:p>
        </p:txBody>
      </p:sp>
      <p:pic>
        <p:nvPicPr>
          <p:cNvPr id="253"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54" name="Shape 254"/>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5" name="Shape 255"/>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6" name="Shape 256"/>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7" name="Shape 257"/>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8" name="Shape 258"/>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59" name="Shape 259"/>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60" name="Shape 260"/>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61" name="Shape 261"/>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62"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63"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64" name="Shape 264"/>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65" name="Shape 265"/>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68"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69"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70" name="Shape 270"/>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71" name="Shape 271"/>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272" name="Shape 272"/>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273" name="Shape 273"/>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4" name="Shape 274"/>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5" name="Shape 275"/>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6" name="Shape 276"/>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7" name="Shape 277"/>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8" name="Shape 278"/>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9" name="Shape 279"/>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0" name="Shape 280"/>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prstGeom prst="rect">
            <a:avLst/>
          </a:prstGeom>
        </p:spPr>
        <p:txBody>
          <a:bodyPr/>
          <a:lstStyle>
            <a:lvl1pPr defTabSz="490727">
              <a:defRPr sz="6719"/>
            </a:lvl1pPr>
          </a:lstStyle>
          <a:p>
            <a:pPr/>
            <a:r>
              <a:t>Time Series Analysis of Sentiments</a:t>
            </a:r>
          </a:p>
        </p:txBody>
      </p:sp>
      <p:pic>
        <p:nvPicPr>
          <p:cNvPr id="283"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284"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285"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286"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287"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288"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289"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290"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291"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292" name="Shape 292"/>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293" name="Shape 293"/>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294" name="Shape 294"/>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5" name="Shape 295"/>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6" name="Shape 296"/>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7" name="Shape 297"/>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8" name="Shape 298"/>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9" name="Shape 299"/>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0" name="Shape 300"/>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1" name="Shape 301"/>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2" name="Shape 302"/>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3" name="Shape 303"/>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4" name="Shape 304"/>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5" name="Shape 305"/>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6" name="Shape 306"/>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7" name="Shape 307"/>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8" name="Shape 308"/>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9" name="Shape 309"/>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0" name="Shape 310"/>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1" name="Shape 311"/>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2" name="Shape 312"/>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3" name="Shape 313"/>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4" name="Shape 314"/>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5" name="Shape 315"/>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6" name="Shape 316"/>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7" name="Shape 317"/>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8" name="Shape 318"/>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9" name="Shape 319"/>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0" name="Shape 320"/>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1" name="Shape 321"/>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2" name="Shape 322"/>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3" name="Shape 323"/>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4" name="Shape 324"/>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5" name="Shape 325"/>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6" name="Shape 326"/>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7" name="Shape 327"/>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8" name="Shape 328"/>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9" name="Shape 329"/>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30" name="Shape 330"/>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title"/>
          </p:nvPr>
        </p:nvSpPr>
        <p:spPr>
          <a:prstGeom prst="rect">
            <a:avLst/>
          </a:prstGeom>
        </p:spPr>
        <p:txBody>
          <a:bodyPr/>
          <a:lstStyle>
            <a:lvl1pPr defTabSz="490727">
              <a:defRPr sz="6719"/>
            </a:lvl1pPr>
          </a:lstStyle>
          <a:p>
            <a:pPr/>
            <a:r>
              <a:t>Time Series Analysis of Sentiments</a:t>
            </a:r>
          </a:p>
        </p:txBody>
      </p:sp>
      <p:sp>
        <p:nvSpPr>
          <p:cNvPr id="333" name="Shape 333"/>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334" name="Shape 334"/>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335"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336"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337"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338" name="Shape 338"/>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9" name="Shape 339"/>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0" name="Shape 340"/>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1" name="Shape 341"/>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2" name="Shape 342"/>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3" name="Shape 343"/>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4" name="Shape 344"/>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5" name="Shape 345"/>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6" name="Shape 346"/>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7" name="Shape 347"/>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8" name="Shape 348"/>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9" name="Shape 349"/>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pPr defTabSz="397256">
              <a:defRPr sz="5440"/>
            </a:pPr>
            <a:r>
              <a:t>Time Series Analysis of Sentiments:</a:t>
            </a:r>
            <a:br/>
            <a:r>
              <a:t>Anomaly Detection</a:t>
            </a:r>
          </a:p>
        </p:txBody>
      </p:sp>
      <p:sp>
        <p:nvSpPr>
          <p:cNvPr id="352" name="Shape 352"/>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53" name="Screen Shot 2017-03-07 at 1.15.03 PM.png"/>
          <p:cNvPicPr>
            <a:picLocks noChangeAspect="1"/>
          </p:cNvPicPr>
          <p:nvPr/>
        </p:nvPicPr>
        <p:blipFill>
          <a:blip r:embed="rId2">
            <a:extLst/>
          </a:blip>
          <a:stretch>
            <a:fillRect/>
          </a:stretch>
        </p:blipFill>
        <p:spPr>
          <a:xfrm>
            <a:off x="4284567" y="3458567"/>
            <a:ext cx="4435666" cy="657136"/>
          </a:xfrm>
          <a:prstGeom prst="rect">
            <a:avLst/>
          </a:prstGeom>
          <a:ln w="12700">
            <a:miter lim="400000"/>
          </a:ln>
        </p:spPr>
      </p:pic>
      <p:pic>
        <p:nvPicPr>
          <p:cNvPr id="354" name="Screen Shot 2017-03-07 at 1.17.06 PM.png"/>
          <p:cNvPicPr>
            <a:picLocks noChangeAspect="1"/>
          </p:cNvPicPr>
          <p:nvPr/>
        </p:nvPicPr>
        <p:blipFill>
          <a:blip r:embed="rId3">
            <a:extLst/>
          </a:blip>
          <a:stretch>
            <a:fillRect/>
          </a:stretch>
        </p:blipFill>
        <p:spPr>
          <a:xfrm>
            <a:off x="10619531" y="3537675"/>
            <a:ext cx="2175180" cy="1540319"/>
          </a:xfrm>
          <a:prstGeom prst="rect">
            <a:avLst/>
          </a:prstGeom>
          <a:ln w="12700">
            <a:miter lim="400000"/>
          </a:ln>
        </p:spPr>
      </p:pic>
      <p:pic>
        <p:nvPicPr>
          <p:cNvPr id="355" name="Screen Shot 2017-03-07 at 1.17.19 PM.png"/>
          <p:cNvPicPr>
            <a:picLocks noChangeAspect="1"/>
          </p:cNvPicPr>
          <p:nvPr/>
        </p:nvPicPr>
        <p:blipFill>
          <a:blip r:embed="rId4">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pPr defTabSz="397256">
              <a:defRPr sz="5440"/>
            </a:pPr>
            <a:r>
              <a:t>Time Series Analysis of Sentiments:</a:t>
            </a:r>
            <a:br/>
            <a:r>
              <a:t>Anomaly Detection</a:t>
            </a:r>
          </a:p>
        </p:txBody>
      </p:sp>
      <p:pic>
        <p:nvPicPr>
          <p:cNvPr id="358" name="O_1.pdf"/>
          <p:cNvPicPr>
            <a:picLocks noChangeAspect="1"/>
          </p:cNvPicPr>
          <p:nvPr/>
        </p:nvPicPr>
        <p:blipFill>
          <a:blip r:embed="rId2">
            <a:extLst/>
          </a:blip>
          <a:stretch>
            <a:fillRect/>
          </a:stretch>
        </p:blipFill>
        <p:spPr>
          <a:xfrm>
            <a:off x="1368278" y="2252562"/>
            <a:ext cx="10268244" cy="7001076"/>
          </a:xfrm>
          <a:prstGeom prst="rect">
            <a:avLst/>
          </a:prstGeom>
          <a:ln w="12700">
            <a:miter lim="400000"/>
          </a:ln>
        </p:spPr>
      </p:pic>
      <p:sp>
        <p:nvSpPr>
          <p:cNvPr id="359" name="Shape 359"/>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0" name="Shape 360"/>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1" name="Shape 361"/>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62" name="Shape 362"/>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pPr defTabSz="397256">
              <a:defRPr sz="5440"/>
            </a:pPr>
            <a:r>
              <a:t>Time Series Analysis of Sentiments:</a:t>
            </a:r>
            <a:br/>
            <a:r>
              <a:t>Anomaly Detection</a:t>
            </a:r>
          </a:p>
        </p:txBody>
      </p:sp>
      <p:pic>
        <p:nvPicPr>
          <p:cNvPr id="365"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66"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67" name="Shape 367"/>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8" name="Shape 368"/>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9" name="Shape 369"/>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0" name="Shape 370"/>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71" name="Shape 371"/>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2" name="Shape 372"/>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73" name="Shape 373"/>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74" name="Shape 374"/>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75" name="Shape 375"/>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76" name="Shape 376"/>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77" name="Shape 377"/>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78" name="Shape 378"/>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9" name="Shape 379"/>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0" name="Shape 380"/>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81" name="Shape 381"/>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3"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84"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85" name="Shape 385"/>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86" name="Shape 386"/>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7" name="Shape 387"/>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88" name="Shape 388"/>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89" name="Shape 389"/>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0" name="Shape 390"/>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91" name="Shape 391"/>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92" name="Shape 392"/>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93" name="Shape 393"/>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4" name="Shape 394"/>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defRPr sz="6200"/>
            </a:pPr>
            <a:r>
              <a:t>Open source is great</a:t>
            </a:r>
            <a:br/>
            <a:r>
              <a:rPr sz="5000"/>
              <a:t>but not all the time</a:t>
            </a:r>
          </a:p>
        </p:txBody>
      </p:sp>
      <p:sp>
        <p:nvSpPr>
          <p:cNvPr id="128" name="Shape 128"/>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Will the vendor stick around?</a:t>
            </a:r>
          </a:p>
          <a:p>
            <a:pPr lvl="2" marL="914400" indent="-228600">
              <a:buSzPct val="100000"/>
              <a:defRPr sz="2400"/>
            </a:pPr>
            <a:r>
              <a:t>“Industry is just as afraid of "fly-by-night" open source packages as it is of fly-by-night vendors that may not be around tomorrow.”</a:t>
            </a:r>
          </a:p>
        </p:txBody>
      </p:sp>
      <p:sp>
        <p:nvSpPr>
          <p:cNvPr id="129" name="Shape 12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97" name="O_8.pdf"/>
          <p:cNvPicPr>
            <a:picLocks noChangeAspect="1"/>
          </p:cNvPicPr>
          <p:nvPr/>
        </p:nvPicPr>
        <p:blipFill>
          <a:blip r:embed="rId2">
            <a:extLst/>
          </a:blip>
          <a:stretch>
            <a:fillRect/>
          </a:stretch>
        </p:blipFill>
        <p:spPr>
          <a:xfrm>
            <a:off x="6164981" y="6625793"/>
            <a:ext cx="3479075" cy="2372096"/>
          </a:xfrm>
          <a:prstGeom prst="rect">
            <a:avLst/>
          </a:prstGeom>
          <a:ln w="12700">
            <a:miter lim="400000"/>
          </a:ln>
        </p:spPr>
      </p:pic>
      <p:pic>
        <p:nvPicPr>
          <p:cNvPr id="398" name="O_6.pdf"/>
          <p:cNvPicPr>
            <a:picLocks noChangeAspect="1"/>
          </p:cNvPicPr>
          <p:nvPr/>
        </p:nvPicPr>
        <p:blipFill>
          <a:blip r:embed="rId3">
            <a:extLst/>
          </a:blip>
          <a:srcRect l="0" t="4491" r="0" b="4491"/>
          <a:stretch>
            <a:fillRect/>
          </a:stretch>
        </p:blipFill>
        <p:spPr>
          <a:xfrm>
            <a:off x="6164980" y="4572000"/>
            <a:ext cx="3479076" cy="2159001"/>
          </a:xfrm>
          <a:prstGeom prst="rect">
            <a:avLst/>
          </a:prstGeom>
          <a:ln w="12700">
            <a:miter lim="400000"/>
          </a:ln>
        </p:spPr>
      </p:pic>
      <p:pic>
        <p:nvPicPr>
          <p:cNvPr id="399" name="O_3.pdf"/>
          <p:cNvPicPr>
            <a:picLocks noChangeAspect="1"/>
          </p:cNvPicPr>
          <p:nvPr/>
        </p:nvPicPr>
        <p:blipFill>
          <a:blip r:embed="rId4">
            <a:extLst/>
          </a:blip>
          <a:srcRect l="0" t="4491" r="0" b="4491"/>
          <a:stretch>
            <a:fillRect/>
          </a:stretch>
        </p:blipFill>
        <p:spPr>
          <a:xfrm>
            <a:off x="2734655" y="2415133"/>
            <a:ext cx="3479076" cy="2159001"/>
          </a:xfrm>
          <a:prstGeom prst="rect">
            <a:avLst/>
          </a:prstGeom>
          <a:ln w="12700">
            <a:miter lim="400000"/>
          </a:ln>
        </p:spPr>
      </p:pic>
      <p:pic>
        <p:nvPicPr>
          <p:cNvPr id="400" name="O_7.pdf"/>
          <p:cNvPicPr>
            <a:picLocks noChangeAspect="1"/>
          </p:cNvPicPr>
          <p:nvPr/>
        </p:nvPicPr>
        <p:blipFill>
          <a:blip r:embed="rId5">
            <a:extLst/>
          </a:blip>
          <a:stretch>
            <a:fillRect/>
          </a:stretch>
        </p:blipFill>
        <p:spPr>
          <a:xfrm>
            <a:off x="2734655" y="6625792"/>
            <a:ext cx="3479076" cy="2372097"/>
          </a:xfrm>
          <a:prstGeom prst="rect">
            <a:avLst/>
          </a:prstGeom>
          <a:ln w="12700">
            <a:miter lim="400000"/>
          </a:ln>
        </p:spPr>
      </p:pic>
      <p:pic>
        <p:nvPicPr>
          <p:cNvPr id="401" name="TS_4.pdf"/>
          <p:cNvPicPr>
            <a:picLocks noChangeAspect="1"/>
          </p:cNvPicPr>
          <p:nvPr/>
        </p:nvPicPr>
        <p:blipFill>
          <a:blip r:embed="rId6">
            <a:extLst/>
          </a:blip>
          <a:srcRect l="0" t="0" r="0" b="0"/>
          <a:stretch>
            <a:fillRect/>
          </a:stretch>
        </p:blipFill>
        <p:spPr>
          <a:xfrm>
            <a:off x="6760690" y="2366116"/>
            <a:ext cx="2287643" cy="1559756"/>
          </a:xfrm>
          <a:prstGeom prst="rect">
            <a:avLst/>
          </a:prstGeom>
          <a:ln w="12700">
            <a:miter lim="400000"/>
          </a:ln>
        </p:spPr>
      </p:pic>
      <p:sp>
        <p:nvSpPr>
          <p:cNvPr id="402" name="Shape 402"/>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403" name="Shape 403"/>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4" name="Shape 404"/>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405" name="O_5.pdf"/>
          <p:cNvPicPr>
            <a:picLocks noChangeAspect="1"/>
          </p:cNvPicPr>
          <p:nvPr/>
        </p:nvPicPr>
        <p:blipFill>
          <a:blip r:embed="rId7">
            <a:extLst/>
          </a:blip>
          <a:stretch>
            <a:fillRect/>
          </a:stretch>
        </p:blipFill>
        <p:spPr>
          <a:xfrm>
            <a:off x="2756323" y="4476124"/>
            <a:ext cx="3435671" cy="2342503"/>
          </a:xfrm>
          <a:prstGeom prst="rect">
            <a:avLst/>
          </a:prstGeom>
          <a:ln w="12700">
            <a:miter lim="400000"/>
          </a:ln>
        </p:spPr>
      </p:pic>
      <p:sp>
        <p:nvSpPr>
          <p:cNvPr id="406" name="Shape 406"/>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7" name="Shape 407"/>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8" name="Shape 408"/>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9" name="Shape 409"/>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0" name="Shape 410"/>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1" name="Shape 411"/>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2" name="Shape 412"/>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3" name="Shape 413"/>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4" name="Shape 414"/>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5" name="Shape 415"/>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7" name="Shape 417"/>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18" name="Shape 418"/>
          <p:cNvSpPr/>
          <p:nvPr>
            <p:ph type="body" idx="1"/>
          </p:nvPr>
        </p:nvSpPr>
        <p:spPr>
          <a:xfrm>
            <a:off x="965200" y="2387600"/>
            <a:ext cx="10094417" cy="6286500"/>
          </a:xfrm>
          <a:prstGeom prst="rect">
            <a:avLst/>
          </a:prstGeom>
        </p:spPr>
        <p:txBody>
          <a:bodyPr/>
          <a:lstStyle/>
          <a:p>
            <a:pPr marL="0" indent="0" defTabSz="292100">
              <a:spcBef>
                <a:spcPts val="1600"/>
              </a:spcBef>
              <a:buSzTx/>
              <a:buNone/>
              <a:defRPr sz="2000"/>
            </a:pPr>
            <a:r>
              <a:t>Here’s my data:</a:t>
            </a:r>
          </a:p>
          <a:p>
            <a:pPr marL="172861" indent="-172861" defTabSz="292100">
              <a:spcBef>
                <a:spcPts val="1600"/>
              </a:spcBef>
              <a:defRPr sz="2000"/>
            </a:pPr>
            <a:r>
              <a:t>The contents of the messages sent and received on the projects developers mailing list, for the time period of 10-month run-up to the fork. </a:t>
            </a:r>
          </a:p>
          <a:p>
            <a:pPr marL="0" indent="0" defTabSz="292100">
              <a:spcBef>
                <a:spcPts val="1600"/>
              </a:spcBef>
              <a:buSzTx/>
              <a:buNone/>
              <a:defRPr sz="2000"/>
            </a:pPr>
            <a:r>
              <a:t>Here’s what I found:</a:t>
            </a:r>
          </a:p>
          <a:p>
            <a:pPr marL="172861" indent="-172861" defTabSz="292100">
              <a:spcBef>
                <a:spcPts val="1600"/>
              </a:spcBef>
              <a:defRPr sz="2000"/>
            </a:pPr>
            <a:r>
              <a:t>Conflict-driven forks exhibited anomalies; time series analysis of sentiments shows the anomalies occur before the fork event</a:t>
            </a:r>
          </a:p>
          <a:p>
            <a:pPr marL="172861" indent="-172861" defTabSz="292100">
              <a:spcBef>
                <a:spcPts val="1600"/>
              </a:spcBef>
              <a:defRPr sz="2000"/>
            </a:pPr>
            <a:r>
              <a:t>Non-conflict-driven forks did not suffer from pre-fork anomalies</a:t>
            </a:r>
          </a:p>
          <a:p>
            <a:pPr marL="0" indent="0" defTabSz="292100">
              <a:spcBef>
                <a:spcPts val="1600"/>
              </a:spcBef>
              <a:buSzTx/>
              <a:buNone/>
              <a:defRPr sz="2000"/>
            </a:pPr>
            <a:r>
              <a:t>Here’s why it matters:</a:t>
            </a:r>
          </a:p>
          <a:p>
            <a:pPr marL="114300" indent="-114300" defTabSz="292100">
              <a:spcBef>
                <a:spcPts val="1600"/>
              </a:spcBef>
              <a:buSzPct val="100000"/>
              <a:defRPr sz="2000"/>
            </a:pPr>
            <a:r>
              <a:t>The objective was to be able to intervene, or evaluate the health. </a:t>
            </a:r>
          </a:p>
          <a:p>
            <a:pPr marL="114300" indent="-114300" defTabSz="292100">
              <a:spcBef>
                <a:spcPts val="1600"/>
              </a:spcBef>
              <a:buSzPct val="100000"/>
              <a:defRPr sz="2000"/>
            </a:pPr>
            <a:r>
              <a:t>Anomaly detection of the time series analysis may be used by the project stakeholders/investors as key indicators left in the record, that can reliably be used to predict, or to identify problems among the developers, and intervene if need be.</a:t>
            </a:r>
          </a:p>
          <a:p>
            <a:pPr marL="0" indent="0" defTabSz="292100">
              <a:spcBef>
                <a:spcPts val="1600"/>
              </a:spcBef>
              <a:buSzTx/>
              <a:buNone/>
              <a:defRPr sz="2000"/>
            </a:pPr>
            <a:r>
              <a:t>Here’s the implications of what I found</a:t>
            </a:r>
          </a:p>
          <a:p>
            <a:pPr marL="114300" indent="-114300" defTabSz="292100">
              <a:spcBef>
                <a:spcPts val="1600"/>
              </a:spcBef>
              <a:buSzPct val="100000"/>
              <a:defRPr sz="2000"/>
            </a:pPr>
            <a:r>
              <a:t>It’s not great, but a good way of caring about an open source project that you rely on.</a:t>
            </a:r>
          </a:p>
        </p:txBody>
      </p:sp>
      <p:sp>
        <p:nvSpPr>
          <p:cNvPr id="419" name="Shape 41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22" name="Shape 422"/>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4" name="Shape 424"/>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25" name="Shape 425"/>
          <p:cNvSpPr/>
          <p:nvPr>
            <p:ph type="body" idx="1"/>
          </p:nvPr>
        </p:nvSpPr>
        <p:spPr>
          <a:prstGeom prst="rect">
            <a:avLst/>
          </a:prstGeom>
        </p:spPr>
        <p:txBody>
          <a:bodyPr/>
          <a:lstStyle/>
          <a:p>
            <a:pPr marL="0" indent="0" defTabSz="449833">
              <a:spcBef>
                <a:spcPts val="3200"/>
              </a:spcBef>
              <a:buSzTx/>
              <a:buNone/>
              <a:defRPr sz="1693"/>
            </a:pPr>
            <a:r>
              <a:t>'</a:t>
            </a:r>
            <a:r>
              <a:rPr u="sng">
                <a:hlinkClick r:id="rId2"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defTabSz="449833">
              <a:spcBef>
                <a:spcPts val="3200"/>
              </a:spcBef>
              <a:buSzTx/>
              <a:buNone/>
              <a:defRPr sz="2772"/>
            </a:pPr>
            <a:r>
              <a:t>'Hi Dan, Hi Bogdan,</a:t>
            </a:r>
          </a:p>
          <a:p>
            <a:pPr marL="0" indent="0" defTabSz="449833">
              <a:spcBef>
                <a:spcPts val="3200"/>
              </a:spcBef>
              <a:buSzTx/>
              <a:buNone/>
              <a:defRPr sz="2772"/>
            </a:pPr>
            <a:r>
              <a:t>thanks for the short </a:t>
            </a:r>
            <a:r>
              <a:rPr b="1">
                <a:latin typeface="Helvetica"/>
                <a:ea typeface="Helvetica"/>
                <a:cs typeface="Helvetica"/>
                <a:sym typeface="Helvetica"/>
              </a:rPr>
              <a:t>announcement of the existence of this fork - opensips.org</a:t>
            </a:r>
            <a:r>
              <a:t>. I was not aware of this, and i''m really disappointed. I think this is not the way to deal with this conflict. </a:t>
            </a:r>
            <a:r>
              <a:rPr b="1">
                <a:solidFill>
                  <a:schemeClr val="accent5"/>
                </a:solidFill>
                <a:latin typeface="Helvetica"/>
                <a:ea typeface="Helvetica"/>
                <a:cs typeface="Helvetica"/>
                <a:sym typeface="Helvetica"/>
              </a:rPr>
              <a:t>I had appreciated to know a little bit earlier of this plans, now i understand the events of the past months on this list</a:t>
            </a:r>
            <a:r>
              <a:rPr b="1">
                <a:latin typeface="Helvetica"/>
                <a:ea typeface="Helvetica"/>
                <a:cs typeface="Helvetica"/>
                <a:sym typeface="Helvetica"/>
              </a:rPr>
              <a:t> </a:t>
            </a:r>
            <a:r>
              <a:t>and also the board somewhat better.</a:t>
            </a:r>
          </a:p>
          <a:p>
            <a:pPr marL="0" indent="0" defTabSz="449833">
              <a:spcBef>
                <a:spcPts val="3200"/>
              </a:spcBef>
              <a:buSzTx/>
              <a:buNone/>
              <a:defRPr sz="2772"/>
            </a:pPr>
            <a:r>
              <a:t>Henning'</a:t>
            </a:r>
          </a:p>
        </p:txBody>
      </p:sp>
      <p:sp>
        <p:nvSpPr>
          <p:cNvPr id="426" name="Shape 426"/>
          <p:cNvSpPr/>
          <p:nvPr/>
        </p:nvSpPr>
        <p:spPr>
          <a:xfrm>
            <a:off x="2786732" y="86423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8" name="Shape 428"/>
          <p:cNvSpPr/>
          <p:nvPr>
            <p:ph type="title"/>
          </p:nvPr>
        </p:nvSpPr>
        <p:spPr>
          <a:xfrm>
            <a:off x="3125738" y="444500"/>
            <a:ext cx="6753325" cy="2159000"/>
          </a:xfrm>
          <a:prstGeom prst="rect">
            <a:avLst/>
          </a:prstGeom>
        </p:spPr>
        <p:txBody>
          <a:bodyPr/>
          <a:lstStyle/>
          <a:p>
            <a:pPr algn="l" defTabSz="356362">
              <a:defRPr sz="5429"/>
            </a:pPr>
            <a:r>
              <a:t>Person A: Forked! </a:t>
            </a:r>
            <a:br/>
            <a:r>
              <a:t>Person B: Really??!?! </a:t>
            </a:r>
          </a:p>
        </p:txBody>
      </p:sp>
      <p:sp>
        <p:nvSpPr>
          <p:cNvPr id="429" name="Shape 429"/>
          <p:cNvSpPr/>
          <p:nvPr>
            <p:ph type="body" idx="1"/>
          </p:nvPr>
        </p:nvSpPr>
        <p:spPr>
          <a:prstGeom prst="rect">
            <a:avLst/>
          </a:prstGeom>
        </p:spPr>
        <p:txBody>
          <a:bodyPr/>
          <a:lstStyle/>
          <a:p>
            <a:pPr marL="0" indent="0" defTabSz="233679">
              <a:spcBef>
                <a:spcPts val="1600"/>
              </a:spcBef>
              <a:buSzTx/>
              <a:buNone/>
              <a:defRPr sz="1440"/>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defTabSz="233679">
              <a:spcBef>
                <a:spcPts val="1600"/>
              </a:spcBef>
              <a:buSzTx/>
              <a:buNone/>
              <a:defRPr sz="1440"/>
            </a:pPr>
          </a:p>
          <a:p>
            <a:pPr marL="0" indent="0" defTabSz="233679">
              <a:spcBef>
                <a:spcPts val="1600"/>
              </a:spcBef>
              <a:buSzTx/>
              <a:buNone/>
              <a:defRPr sz="2240"/>
            </a:pPr>
            <a:r>
              <a:t>'..... so now we have SER, Kamailio and opensips</a:t>
            </a:r>
          </a:p>
          <a:p>
            <a:pPr marL="0" indent="0" defTabSz="233679">
              <a:spcBef>
                <a:spcPts val="1600"/>
              </a:spcBef>
              <a:buSzTx/>
              <a:buNone/>
              <a:defRPr sz="2240"/>
            </a:pPr>
            <a:r>
              <a:t>Surely, </a:t>
            </a:r>
            <a:r>
              <a:rPr b="1">
                <a:solidFill>
                  <a:schemeClr val="accent5"/>
                </a:solidFill>
                <a:latin typeface="Helvetica"/>
                <a:ea typeface="Helvetica"/>
                <a:cs typeface="Helvetica"/>
                <a:sym typeface="Helvetica"/>
              </a:rPr>
              <a:t>this is starting to confuse users and also dilute the number of developers</a:t>
            </a:r>
            <a:r>
              <a:t> working to ONE common goal. </a:t>
            </a:r>
            <a:r>
              <a:rPr b="1">
                <a:latin typeface="Helvetica"/>
                <a:ea typeface="Helvetica"/>
                <a:cs typeface="Helvetica"/>
                <a:sym typeface="Helvetica"/>
              </a:rPr>
              <a:t>Is this really what we as developers and users want?</a:t>
            </a:r>
            <a:r>
              <a:t> Is this really what the majority codebase of the product needs? </a:t>
            </a:r>
            <a:r>
              <a:rPr b="1">
                <a:solidFill>
                  <a:schemeClr val="accent2">
                    <a:hueOff val="-554920"/>
                    <a:satOff val="-21482"/>
                    <a:lumOff val="-6228"/>
                  </a:schemeClr>
                </a:solidFill>
                <a:latin typeface="Helvetica"/>
                <a:ea typeface="Helvetica"/>
                <a:cs typeface="Helvetica"/>
                <a:sym typeface="Helvetica"/>
              </a:rPr>
              <a:t>I''d be far happier having all the developers of these 3 projects working on ONE project! </a:t>
            </a:r>
            <a:endParaRPr b="1">
              <a:solidFill>
                <a:schemeClr val="accent2">
                  <a:hueOff val="-554920"/>
                  <a:satOff val="-21482"/>
                  <a:lumOff val="-6228"/>
                </a:schemeClr>
              </a:solidFill>
              <a:latin typeface="Helvetica"/>
              <a:ea typeface="Helvetica"/>
              <a:cs typeface="Helvetica"/>
              <a:sym typeface="Helvetica"/>
            </a:endParaRPr>
          </a:p>
          <a:p>
            <a:pPr marL="0" indent="0" defTabSz="233679">
              <a:spcBef>
                <a:spcPts val="1600"/>
              </a:spcBef>
              <a:buSzTx/>
              <a:buNone/>
              <a:defRPr sz="1440"/>
            </a:pPr>
            <a:r>
              <a:t>just my 0.02 worth</a:t>
            </a:r>
          </a:p>
          <a:p>
            <a:pPr marL="0" indent="0" defTabSz="233679">
              <a:spcBef>
                <a:spcPts val="1600"/>
              </a:spcBef>
              <a:buSzTx/>
              <a:buNone/>
              <a:defRPr sz="1440"/>
            </a:pPr>
            <a:r>
              <a:t>Cheers</a:t>
            </a:r>
          </a:p>
          <a:p>
            <a:pPr marL="0" indent="0" defTabSz="233679">
              <a:spcBef>
                <a:spcPts val="1600"/>
              </a:spcBef>
              <a:buSzTx/>
              <a:buNone/>
              <a:defRPr sz="1440"/>
            </a:pPr>
            <a:r>
              <a:t>Jason</a:t>
            </a:r>
          </a:p>
          <a:p>
            <a:pPr marL="0" indent="0" defTabSz="233679">
              <a:spcBef>
                <a:spcPts val="1600"/>
              </a:spcBef>
              <a:buSzTx/>
              <a:buNone/>
              <a:defRPr sz="1440"/>
            </a:pPr>
          </a:p>
          <a:p>
            <a:pPr marL="0" indent="0" defTabSz="233679">
              <a:spcBef>
                <a:spcPts val="1600"/>
              </a:spcBef>
              <a:buSzTx/>
              <a:buNone/>
              <a:defRPr sz="1440"/>
            </a:pPr>
            <a:r>
              <a:t>On Mon, Aug 4, 2008 at 11:45 AM, Julien BLACHE &lt;jb at jblache.org&gt; wrote:</a:t>
            </a:r>
          </a:p>
          <a:p>
            <a:pPr marL="0" indent="0" defTabSz="233679">
              <a:spcBef>
                <a:spcPts val="1600"/>
              </a:spcBef>
              <a:buSzTx/>
              <a:buNone/>
              <a:defRPr sz="1440"/>
            </a:pPr>
          </a:p>
          <a:p>
            <a:pPr marL="0" indent="0" defTabSz="233679">
              <a:spcBef>
                <a:spcPts val="1600"/>
              </a:spcBef>
              <a:buSzTx/>
              <a:buNone/>
              <a:defRPr sz="1440"/>
            </a:pPr>
            <a:r>
              <a:t>&gt; Henning Westerholt &lt;henning.westerholt at 1und1.de&gt; wrote:</a:t>
            </a:r>
          </a:p>
          <a:p>
            <a:pPr marL="0" indent="0" defTabSz="233679">
              <a:spcBef>
                <a:spcPts val="1600"/>
              </a:spcBef>
              <a:buSzTx/>
              <a:buNone/>
              <a:defRPr sz="1440"/>
            </a:pPr>
            <a:r>
              <a:t>&gt;</a:t>
            </a:r>
          </a:p>
          <a:p>
            <a:pPr marL="0" indent="0" defTabSz="233679">
              <a:spcBef>
                <a:spcPts val="1600"/>
              </a:spcBef>
              <a:buSzTx/>
              <a:buNone/>
              <a:defRPr sz="1440"/>
            </a:pPr>
            <a:r>
              <a:t>&gt; Hi,</a:t>
            </a:r>
          </a:p>
          <a:p>
            <a:pPr marL="0" indent="0" defTabSz="233679">
              <a:spcBef>
                <a:spcPts val="1600"/>
              </a:spcBef>
              <a:buSzTx/>
              <a:buNone/>
              <a:defRPr sz="1440"/>
            </a:pPr>
            <a:r>
              <a:t>&gt;</a:t>
            </a:r>
          </a:p>
          <a:p>
            <a:pPr marL="0" indent="0" defTabSz="233679">
              <a:spcBef>
                <a:spcPts val="1600"/>
              </a:spcBef>
              <a:buSzTx/>
              <a:buNone/>
              <a:defRPr sz="1440"/>
            </a:pPr>
            <a:r>
              <a:t>&gt; &gt; thanks for the short announcement of the existence of this fork -</a:t>
            </a:r>
          </a:p>
          <a:p>
            <a:pPr marL="0" indent="0" defTabSz="233679">
              <a:spcBef>
                <a:spcPts val="1600"/>
              </a:spcBef>
              <a:buSzTx/>
              <a:buNone/>
              <a:defRPr sz="1440"/>
            </a:pPr>
            <a:r>
              <a:t>&gt; &gt; opensips.org. I was not aware of this, and i''m really disappointed. I</a:t>
            </a:r>
          </a:p>
          <a:p>
            <a:pPr marL="0" indent="0" defTabSz="233679">
              <a:spcBef>
                <a:spcPts val="1600"/>
              </a:spcBef>
              <a:buSzTx/>
              <a:buNone/>
              <a:defRPr sz="1440"/>
            </a:pPr>
            <a:r>
              <a:t>&gt; think</a:t>
            </a:r>
          </a:p>
          <a:p>
            <a:pPr marL="0" indent="0" defTabSz="233679">
              <a:spcBef>
                <a:spcPts val="1600"/>
              </a:spcBef>
              <a:buSzTx/>
              <a:buNone/>
              <a:defRPr sz="1440"/>
            </a:pPr>
            <a:r>
              <a:t>&gt;</a:t>
            </a:r>
          </a:p>
          <a:p>
            <a:pPr marL="0" indent="0" defTabSz="233679">
              <a:spcBef>
                <a:spcPts val="1600"/>
              </a:spcBef>
              <a:buSzTx/>
              <a:buNone/>
              <a:defRPr sz="1440"/>
            </a:pPr>
            <a:r>
              <a:t>&gt; OK, now I''m really confused. A couple of important things have</a:t>
            </a:r>
          </a:p>
          <a:p>
            <a:pPr marL="0" indent="0" defTabSz="233679">
              <a:spcBef>
                <a:spcPts val="1600"/>
              </a:spcBef>
              <a:buSzTx/>
              <a:buNone/>
              <a:defRPr sz="1440"/>
            </a:pPr>
            <a:r>
              <a:t>&gt; happened more or less behind the scene in the past months in this</a:t>
            </a:r>
          </a:p>
          <a:p>
            <a:pPr marL="0" indent="0" defTabSz="233679">
              <a:spcBef>
                <a:spcPts val="1600"/>
              </a:spcBef>
              <a:buSzTx/>
              <a:buNone/>
              <a:defRPr sz="1440"/>
            </a:pPr>
            <a:r>
              <a:t>&gt; project, and I''d really like it if someone could sum up the current</a:t>
            </a:r>
          </a:p>
          <a:p>
            <a:pPr marL="0" indent="0" defTabSz="233679">
              <a:spcBef>
                <a:spcPts val="1600"/>
              </a:spcBef>
              <a:buSzTx/>
              <a:buNone/>
              <a:defRPr sz="1440"/>
            </a:pPr>
            <a:r>
              <a:t>&gt; situation.</a:t>
            </a:r>
          </a:p>
          <a:p>
            <a:pPr marL="0" indent="0" defTabSz="233679">
              <a:spcBef>
                <a:spcPts val="1600"/>
              </a:spcBef>
              <a:buSzTx/>
              <a:buNone/>
              <a:defRPr sz="1440"/>
            </a:pPr>
            <a:r>
              <a:t>&gt;</a:t>
            </a:r>
          </a:p>
          <a:p>
            <a:pPr marL="0" indent="0" defTabSz="233679">
              <a:spcBef>
                <a:spcPts val="1600"/>
              </a:spcBef>
              <a:buSzTx/>
              <a:buNone/>
              <a:defRPr sz="1440"/>
            </a:pPr>
            <a:r>
              <a:t>&gt; JB.</a:t>
            </a:r>
          </a:p>
          <a:p>
            <a:pPr marL="0" indent="0" defTabSz="233679">
              <a:spcBef>
                <a:spcPts val="1600"/>
              </a:spcBef>
              <a:buSzTx/>
              <a:buNone/>
              <a:defRPr sz="1440"/>
            </a:pPr>
            <a:r>
              <a:t>&gt;</a:t>
            </a:r>
          </a:p>
          <a:p>
            <a:pPr marL="0" indent="0" defTabSz="233679">
              <a:spcBef>
                <a:spcPts val="1600"/>
              </a:spcBef>
              <a:buSzTx/>
              <a:buNone/>
              <a:defRPr sz="1440"/>
            </a:pPr>
            <a:r>
              <a:t>&gt; --</a:t>
            </a:r>
          </a:p>
          <a:p>
            <a:pPr marL="0" indent="0" defTabSz="233679">
              <a:spcBef>
                <a:spcPts val="1600"/>
              </a:spcBef>
              <a:buSzTx/>
              <a:buNone/>
              <a:defRPr sz="1440"/>
            </a:pPr>
            <a:r>
              <a:t>&gt; Julien BLACHE                                   &lt;http://www.jblache.org&gt;</a:t>
            </a:r>
          </a:p>
          <a:p>
            <a:pPr marL="0" indent="0" defTabSz="233679">
              <a:spcBef>
                <a:spcPts val="1600"/>
              </a:spcBef>
              <a:buSzTx/>
              <a:buNone/>
              <a:defRPr sz="1440"/>
            </a:pPr>
            <a:r>
              <a:t>&gt; &lt;jb at jblache.org&gt;                                  GPG KeyID 0xF5D65169</a:t>
            </a:r>
          </a:p>
          <a:p>
            <a:pPr marL="0" indent="0" defTabSz="233679">
              <a:spcBef>
                <a:spcPts val="1600"/>
              </a:spcBef>
              <a:buSzTx/>
              <a:buNone/>
              <a:defRPr sz="1440"/>
            </a:pPr>
            <a:r>
              <a:t>&gt;</a:t>
            </a:r>
          </a:p>
          <a:p>
            <a:pPr marL="0" indent="0" defTabSz="233679">
              <a:spcBef>
                <a:spcPts val="1600"/>
              </a:spcBef>
              <a:buSzTx/>
              <a:buNone/>
              <a:defRPr sz="1440"/>
            </a:pPr>
            <a:r>
              <a:t>&gt; _______________________________________________</a:t>
            </a:r>
          </a:p>
          <a:p>
            <a:pPr marL="0" indent="0" defTabSz="233679">
              <a:spcBef>
                <a:spcPts val="1600"/>
              </a:spcBef>
              <a:buSzTx/>
              <a:buNone/>
              <a:defRPr sz="1440"/>
            </a:pPr>
            <a:r>
              <a:t>&gt; Devel mailing list</a:t>
            </a:r>
          </a:p>
          <a:p>
            <a:pPr marL="0" indent="0" defTabSz="233679">
              <a:spcBef>
                <a:spcPts val="1600"/>
              </a:spcBef>
              <a:buSzTx/>
              <a:buNone/>
              <a:defRPr sz="1440"/>
            </a:pPr>
            <a:r>
              <a:t>&gt; Devel at lists.kamailio.org</a:t>
            </a:r>
          </a:p>
          <a:p>
            <a:pPr marL="0" indent="0" defTabSz="233679">
              <a:spcBef>
                <a:spcPts val="1600"/>
              </a:spcBef>
              <a:buSzTx/>
              <a:buNone/>
              <a:defRPr sz="1440"/>
            </a:pPr>
            <a:r>
              <a:t>&gt; http://lists.kamailio.org/cgi-bin/mailman/listinfo/devel</a:t>
            </a:r>
          </a:p>
          <a:p>
            <a:pPr marL="0" indent="0" defTabSz="233679">
              <a:spcBef>
                <a:spcPts val="1600"/>
              </a:spcBef>
              <a:buSzTx/>
              <a:buNone/>
              <a:defRPr sz="1440"/>
            </a:pPr>
            <a:r>
              <a:t>&gt;</a:t>
            </a:r>
          </a:p>
          <a:p>
            <a:pPr marL="0" indent="0" defTabSz="233679">
              <a:spcBef>
                <a:spcPts val="1600"/>
              </a:spcBef>
              <a:buSzTx/>
              <a:buNone/>
              <a:defRPr sz="1440"/>
            </a:pPr>
            <a:r>
              <a:t>-------------- next part --------------</a:t>
            </a:r>
          </a:p>
          <a:p>
            <a:pPr marL="0" indent="0" defTabSz="233679">
              <a:spcBef>
                <a:spcPts val="1600"/>
              </a:spcBef>
              <a:buSzTx/>
              <a:buNone/>
              <a:defRPr sz="1440"/>
            </a:pPr>
            <a:r>
              <a:t>An HTML attachment was scrubbed...</a:t>
            </a:r>
          </a:p>
          <a:p>
            <a:pPr marL="0" indent="0" defTabSz="233679">
              <a:spcBef>
                <a:spcPts val="1600"/>
              </a:spcBef>
              <a:buSzTx/>
              <a:buNone/>
              <a:defRPr sz="1440"/>
            </a:pPr>
            <a:r>
              <a:t>URL: http://lists.kamailio.org/pipermail/devel/attachments/20080804/e23a3db4/attachment.htm'</a:t>
            </a:r>
          </a:p>
        </p:txBody>
      </p:sp>
      <p:sp>
        <p:nvSpPr>
          <p:cNvPr id="430" name="Shape 430"/>
          <p:cNvSpPr/>
          <p:nvPr/>
        </p:nvSpPr>
        <p:spPr>
          <a:xfrm>
            <a:off x="3676129" y="86423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2" name="Shape 432"/>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3" name="Shape 433"/>
          <p:cNvSpPr/>
          <p:nvPr>
            <p:ph type="body" idx="1"/>
          </p:nvPr>
        </p:nvSpPr>
        <p:spPr>
          <a:xfrm>
            <a:off x="952500" y="2603500"/>
            <a:ext cx="11099800" cy="5599559"/>
          </a:xfrm>
          <a:prstGeom prst="rect">
            <a:avLst/>
          </a:prstGeom>
        </p:spPr>
        <p:txBody>
          <a:bodyPr/>
          <a:lstStyle/>
          <a:p>
            <a:pPr marL="0" indent="0" defTabSz="233679">
              <a:spcBef>
                <a:spcPts val="1600"/>
              </a:spcBef>
              <a:buSzTx/>
              <a:buNone/>
              <a:defRPr sz="1160"/>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defTabSz="233679">
              <a:spcBef>
                <a:spcPts val="1600"/>
              </a:spcBef>
              <a:buSzTx/>
              <a:buNone/>
              <a:defRPr sz="1160"/>
            </a:pPr>
            <a:r>
              <a:t>'I would strongly concur with Darren here on all counts.</a:t>
            </a:r>
          </a:p>
          <a:p>
            <a:pPr marL="0" indent="0" defTabSz="233679">
              <a:spcBef>
                <a:spcPts val="1600"/>
              </a:spcBef>
              <a:buSzTx/>
              <a:buNone/>
              <a:defRPr b="1" sz="1360">
                <a:latin typeface="Helvetica"/>
                <a:ea typeface="Helvetica"/>
                <a:cs typeface="Helvetica"/>
                <a:sym typeface="Helvetica"/>
              </a:defRPr>
            </a:pPr>
            <a:r>
              <a:t>I don''t, of course, have any sort of inside perspective as I am not involved in development, so I can''t presume to judge the merits or veracity of the various justifications given for this adventure.  Apart from Bogdan-Andrei''s brief treatment of the subject, explanations haven''t been particularly forthcoming to the community;  this seems to be a back-room affair that is still playing out.</a:t>
            </a:r>
          </a:p>
          <a:p>
            <a:pPr marL="0" indent="0" defTabSz="233679">
              <a:spcBef>
                <a:spcPts val="1600"/>
              </a:spcBef>
              <a:buSzTx/>
              <a:buNone/>
              <a:defRPr sz="1160"/>
            </a:pPr>
            <a:r>
              <a:t>There are, certainly, times in the life of an open-source project where a code fork may be justifiable;  irreconcilable differences over development methodologies, project management practices, and overall design philosophy and direction/roadmap may figure into these.  Also, what Bogdan-Andrei has put forth concerning his freedom to pursue this undertaking in light of prevailing and officially codified open-source precepts is factually valid and logically ostensible.</a:t>
            </a:r>
          </a:p>
          <a:p>
            <a:pPr marL="0" indent="0" defTabSz="233679">
              <a:spcBef>
                <a:spcPts val="1600"/>
              </a:spcBef>
              <a:buSzTx/>
              <a:buNone/>
              <a:defRPr sz="1160"/>
            </a:pPr>
            <a:r>
              <a:t>Now, that having been said, from the perspective of a user contemplating the adoption of OpenSER in a serious industrial application, or worse, a businessperson who has sunk substantial investment into deployment of OpenSER, this is really, really bad. </a:t>
            </a:r>
          </a:p>
          <a:p>
            <a:pPr marL="0" indent="0" defTabSz="233679">
              <a:spcBef>
                <a:spcPts val="1600"/>
              </a:spcBef>
              <a:buSzTx/>
              <a:buNone/>
              <a:defRPr sz="1160"/>
            </a:pPr>
            <a:r>
              <a:t>Much of the value of open-source projects comes from the fact that despite the range of political characteristics potentially colouring the development and its management (from profoundly hierarchical, as in the case of the Linux kernel, to rather loose coupled and organic, as seems </a:t>
            </a:r>
          </a:p>
          <a:p>
            <a:pPr marL="0" indent="0" defTabSz="233679">
              <a:spcBef>
                <a:spcPts val="1600"/>
              </a:spcBef>
              <a:buSzTx/>
              <a:buNone/>
              <a:defRPr sz="1160"/>
            </a:pPr>
            <a:r>
              <a:t>to be the case with OpenSER), comes from certain rational expectations that one holds regarding their security, stability, consistency and continuity.  </a:t>
            </a:r>
            <a:r>
              <a:rPr b="1" sz="2720">
                <a:latin typeface="Helvetica"/>
                <a:ea typeface="Helvetica"/>
                <a:cs typeface="Helvetica"/>
                <a:sym typeface="Helvetica"/>
              </a:rPr>
              <a:t>Industry is just as afraid of "fly-by-night" open source packages as it is of fly-by-night vendors that may not be around tomorrow.</a:t>
            </a:r>
          </a:p>
          <a:p>
            <a:pPr marL="0" indent="0" defTabSz="233679">
              <a:spcBef>
                <a:spcPts val="1600"/>
              </a:spcBef>
              <a:buSzTx/>
              <a:buNone/>
              <a:defRPr sz="1160"/>
            </a:pPr>
            <a:r>
              <a:t>Generally, when one chooses to invest in a rather serious and evolving open-source solution like OpenSER, one expects the following things: </a:t>
            </a:r>
            <a:br/>
            <a:r>
              <a:t>1. The project will be around next year, more or less in its present state. […]</a:t>
            </a:r>
          </a:p>
          <a:p>
            <a:pPr marL="0" indent="0" defTabSz="233679">
              <a:spcBef>
                <a:spcPts val="1600"/>
              </a:spcBef>
              <a:buSzTx/>
              <a:buNone/>
              <a:defRPr sz="1160"/>
            </a:pPr>
            <a:r>
              <a:t>2. Its development is coloured by a relatively consistent methodology; even if the original core developers no longer contribute heavily to the code base itself, their oversight, direction, vision, method and quality-control is realised in the activities of those to which that work has been delegated. The sources of that direction and influence must be relatively cohesive and clearly identifiable.</a:t>
            </a:r>
          </a:p>
          <a:p>
            <a:pPr marL="0" indent="0" defTabSz="233679">
              <a:spcBef>
                <a:spcPts val="1600"/>
              </a:spcBef>
              <a:buSzTx/>
              <a:buNone/>
              <a:defRPr sz="1160"/>
            </a:pPr>
            <a:r>
              <a:t>3. In the case of something relatively low-level and niche like OpenSER, a thriving ecosystem of first and third-party contributors and vendors of commercial support must exist.  Nobody is going to trail-blaze without any sense of reliance on anybody in particular.  This heavily depends on #2, and on the consistency of the project as a unitary thing.</a:t>
            </a:r>
          </a:p>
          <a:p>
            <a:pPr marL="0" indent="0" defTabSz="233679">
              <a:spcBef>
                <a:spcPts val="1600"/>
              </a:spcBef>
              <a:buSzTx/>
              <a:buNone/>
              <a:defRPr sz="1160"/>
            </a:pPr>
          </a:p>
          <a:p>
            <a:pPr marL="0" indent="0" defTabSz="233679">
              <a:spcBef>
                <a:spcPts val="1600"/>
              </a:spcBef>
              <a:buSzTx/>
              <a:buNone/>
              <a:defRPr sz="1160"/>
            </a:pPr>
            <a:r>
              <a:t>4. The project will retain a unitary character as much as possible; </a:t>
            </a:r>
          </a:p>
          <a:p>
            <a:pPr marL="0" indent="0" defTabSz="233679">
              <a:spcBef>
                <a:spcPts val="1600"/>
              </a:spcBef>
              <a:buSzTx/>
              <a:buNone/>
              <a:defRPr sz="1160"/>
            </a:pPr>
            <a:r>
              <a:t>there will not be bewildering an array of species and subspecies of the </a:t>
            </a:r>
          </a:p>
          <a:p>
            <a:pPr marL="0" indent="0" defTabSz="233679">
              <a:spcBef>
                <a:spcPts val="1600"/>
              </a:spcBef>
              <a:buSzTx/>
              <a:buNone/>
              <a:defRPr sz="1160"/>
            </a:pPr>
            <a:r>
              <a:t>code which will contain varying degrees of features, quality control, </a:t>
            </a:r>
          </a:p>
          <a:p>
            <a:pPr marL="0" indent="0" defTabSz="233679">
              <a:spcBef>
                <a:spcPts val="1600"/>
              </a:spcBef>
              <a:buSzTx/>
              <a:buNone/>
              <a:defRPr sz="1160"/>
            </a:pPr>
            <a:r>
              <a:t>bug fixes, and developer and organisational affinities.  All such </a:t>
            </a:r>
          </a:p>
          <a:p>
            <a:pPr marL="0" indent="0" defTabSz="233679">
              <a:spcBef>
                <a:spcPts val="1600"/>
              </a:spcBef>
              <a:buSzTx/>
              <a:buNone/>
              <a:defRPr sz="1160"/>
            </a:pPr>
            <a:r>
              <a:t>choices involve trade-offs that are unacceptable in serious work, </a:t>
            </a:r>
          </a:p>
          <a:p>
            <a:pPr marL="0" indent="0" defTabSz="233679">
              <a:spcBef>
                <a:spcPts val="1600"/>
              </a:spcBef>
              <a:buSzTx/>
              <a:buNone/>
              <a:defRPr sz="1160"/>
            </a:pPr>
            <a:r>
              <a:t>especially when the trade-offs involve some form of playing roulette, </a:t>
            </a:r>
          </a:p>
          <a:p>
            <a:pPr marL="0" indent="0" defTabSz="233679">
              <a:spcBef>
                <a:spcPts val="1600"/>
              </a:spcBef>
              <a:buSzTx/>
              <a:buNone/>
              <a:defRPr sz="1160"/>
            </a:pPr>
            <a:r>
              <a:t>gambling on the meritocratic superiority and pre-eminence of a </a:t>
            </a:r>
          </a:p>
          <a:p>
            <a:pPr marL="0" indent="0" defTabSz="233679">
              <a:spcBef>
                <a:spcPts val="1600"/>
              </a:spcBef>
              <a:buSzTx/>
              <a:buNone/>
              <a:defRPr sz="1160"/>
            </a:pPr>
            <a:r>
              <a:t>particular version and not another and its longevity.</a:t>
            </a:r>
          </a:p>
          <a:p>
            <a:pPr marL="0" indent="0" defTabSz="233679">
              <a:spcBef>
                <a:spcPts val="1600"/>
              </a:spcBef>
              <a:buSzTx/>
              <a:buNone/>
              <a:defRPr sz="1160"/>
            </a:pPr>
          </a:p>
          <a:p>
            <a:pPr marL="0" indent="0" defTabSz="233679">
              <a:spcBef>
                <a:spcPts val="1600"/>
              </a:spcBef>
              <a:buSzTx/>
              <a:buNone/>
              <a:defRPr sz="1160"/>
            </a:pPr>
            <a:r>
              <a:t>...</a:t>
            </a:r>
          </a:p>
          <a:p>
            <a:pPr marL="0" indent="0" defTabSz="233679">
              <a:spcBef>
                <a:spcPts val="1600"/>
              </a:spcBef>
              <a:buSzTx/>
              <a:buNone/>
              <a:defRPr sz="1160"/>
            </a:pPr>
          </a:p>
          <a:p>
            <a:pPr marL="0" indent="0" defTabSz="233679">
              <a:spcBef>
                <a:spcPts val="1600"/>
              </a:spcBef>
              <a:buSzTx/>
              <a:buNone/>
              <a:defRPr sz="1160"/>
            </a:pPr>
            <a:r>
              <a:t>This type of code work heavily upsets these expectations and decreases </a:t>
            </a:r>
          </a:p>
          <a:p>
            <a:pPr marL="0" indent="0" defTabSz="233679">
              <a:spcBef>
                <a:spcPts val="1600"/>
              </a:spcBef>
              <a:buSzTx/>
              <a:buNone/>
              <a:defRPr sz="1160"/>
            </a:pPr>
            <a:r>
              <a:t>overall confidence in the project, which, especially in open-source, is </a:t>
            </a:r>
          </a:p>
          <a:p>
            <a:pPr marL="0" indent="0" defTabSz="233679">
              <a:spcBef>
                <a:spcPts val="1600"/>
              </a:spcBef>
              <a:buSzTx/>
              <a:buNone/>
              <a:defRPr sz="1160"/>
            </a:pPr>
            <a:r>
              <a:t>so profoundly a function of the people behind it and the ecosystem it </a:t>
            </a:r>
          </a:p>
          <a:p>
            <a:pPr marL="0" indent="0" defTabSz="233679">
              <a:spcBef>
                <a:spcPts val="1600"/>
              </a:spcBef>
              <a:buSzTx/>
              <a:buNone/>
              <a:defRPr sz="1160"/>
            </a:pPr>
            <a:r>
              <a:t>cultivates.</a:t>
            </a:r>
          </a:p>
          <a:p>
            <a:pPr marL="0" indent="0" defTabSz="233679">
              <a:spcBef>
                <a:spcPts val="1600"/>
              </a:spcBef>
              <a:buSzTx/>
              <a:buNone/>
              <a:defRPr sz="1160"/>
            </a:pPr>
          </a:p>
          <a:p>
            <a:pPr marL="0" indent="0" defTabSz="233679">
              <a:spcBef>
                <a:spcPts val="1600"/>
              </a:spcBef>
              <a:buSzTx/>
              <a:buNone/>
              <a:defRPr sz="1160"/>
            </a:pPr>
            <a:r>
              <a:t>How do I know whether the latest bleeding-edge modules that perform </a:t>
            </a:r>
          </a:p>
          <a:p>
            <a:pPr marL="0" indent="0" defTabSz="233679">
              <a:spcBef>
                <a:spcPts val="1600"/>
              </a:spcBef>
              <a:buSzTx/>
              <a:buNone/>
              <a:defRPr sz="1160"/>
            </a:pPr>
            <a:r>
              <a:t>low-level technical enhancements or fixups won''t be in OpenSIPS, but </a:t>
            </a:r>
          </a:p>
          <a:p>
            <a:pPr marL="0" indent="0" defTabSz="233679">
              <a:spcBef>
                <a:spcPts val="1600"/>
              </a:spcBef>
              <a:buSzTx/>
              <a:buNone/>
              <a:defRPr sz="1160"/>
            </a:pPr>
            <a:r>
              <a:t>ones which offer more high-level integration paths and business logic </a:t>
            </a:r>
          </a:p>
          <a:p>
            <a:pPr marL="0" indent="0" defTabSz="233679">
              <a:spcBef>
                <a:spcPts val="1600"/>
              </a:spcBef>
              <a:buSzTx/>
              <a:buNone/>
              <a:defRPr sz="1160"/>
            </a:pPr>
            <a:r>
              <a:t>interworking in Kamailio?  What kind of compatibility can I count on if </a:t>
            </a:r>
          </a:p>
          <a:p>
            <a:pPr marL="0" indent="0" defTabSz="233679">
              <a:spcBef>
                <a:spcPts val="1600"/>
              </a:spcBef>
              <a:buSzTx/>
              <a:buNone/>
              <a:defRPr sz="1160"/>
            </a:pPr>
            <a:r>
              <a:t>I wish to switch?</a:t>
            </a:r>
          </a:p>
          <a:p>
            <a:pPr marL="0" indent="0" defTabSz="233679">
              <a:spcBef>
                <a:spcPts val="1600"/>
              </a:spcBef>
              <a:buSzTx/>
              <a:buNone/>
              <a:defRPr sz="1160"/>
            </a:pPr>
          </a:p>
          <a:p>
            <a:pPr marL="0" indent="0" defTabSz="233679">
              <a:spcBef>
                <a:spcPts val="1600"/>
              </a:spcBef>
              <a:buSzTx/>
              <a:buNone/>
              <a:defRPr sz="1160"/>
            </a:pPr>
            <a:r>
              <a:t>How do I know that critical bugs applicable to pre-fork code in Kamailio </a:t>
            </a:r>
          </a:p>
          <a:p>
            <a:pPr marL="0" indent="0" defTabSz="233679">
              <a:spcBef>
                <a:spcPts val="1600"/>
              </a:spcBef>
              <a:buSzTx/>
              <a:buNone/>
              <a:defRPr sz="1160"/>
            </a:pPr>
            <a:r>
              <a:t>will be fixed in OpenSIPS, or vice versa?  At the encouragement of Juha </a:t>
            </a:r>
          </a:p>
          <a:p>
            <a:pPr marL="0" indent="0" defTabSz="233679">
              <a:spcBef>
                <a:spcPts val="1600"/>
              </a:spcBef>
              <a:buSzTx/>
              <a:buNone/>
              <a:defRPr sz="1160"/>
            </a:pPr>
            <a:r>
              <a:t>Heinenen, I just submitted a bug report about a race condition on call </a:t>
            </a:r>
          </a:p>
          <a:p>
            <a:pPr marL="0" indent="0" defTabSz="233679">
              <a:spcBef>
                <a:spcPts val="1600"/>
              </a:spcBef>
              <a:buSzTx/>
              <a:buNone/>
              <a:defRPr sz="1160"/>
            </a:pPr>
            <a:r>
              <a:t>branching to the Kamailio Tracker.  How do I know whether it''s going to </a:t>
            </a:r>
          </a:p>
          <a:p>
            <a:pPr marL="0" indent="0" defTabSz="233679">
              <a:spcBef>
                <a:spcPts val="1600"/>
              </a:spcBef>
              <a:buSzTx/>
              <a:buNone/>
              <a:defRPr sz="1160"/>
            </a:pPr>
            <a:r>
              <a:t>be addressed sooner in Kamailio or in OpenSIPS, if at all?  What if this </a:t>
            </a:r>
          </a:p>
          <a:p>
            <a:pPr marL="0" indent="0" defTabSz="233679">
              <a:spcBef>
                <a:spcPts val="1600"/>
              </a:spcBef>
              <a:buSzTx/>
              <a:buNone/>
              <a:defRPr sz="1160"/>
            </a:pPr>
            <a:r>
              <a:t>type of issue is closer to Bogdan-Andrei''s core competency and interest </a:t>
            </a:r>
          </a:p>
          <a:p>
            <a:pPr marL="0" indent="0" defTabSz="233679">
              <a:spcBef>
                <a:spcPts val="1600"/>
              </a:spcBef>
              <a:buSzTx/>
              <a:buNone/>
              <a:defRPr sz="1160"/>
            </a:pPr>
            <a:r>
              <a:t>than that of the remaining Kamailio developers, or vice versa?  Now I </a:t>
            </a:r>
          </a:p>
          <a:p>
            <a:pPr marL="0" indent="0" defTabSz="233679">
              <a:spcBef>
                <a:spcPts val="1600"/>
              </a:spcBef>
              <a:buSzTx/>
              <a:buNone/>
              <a:defRPr sz="1160"/>
            </a:pPr>
            <a:r>
              <a:t>have to engage in this type of guesswork and detect the political winds. </a:t>
            </a:r>
          </a:p>
          <a:p>
            <a:pPr marL="0" indent="0" defTabSz="233679">
              <a:spcBef>
                <a:spcPts val="1600"/>
              </a:spcBef>
              <a:buSzTx/>
              <a:buNone/>
              <a:defRPr sz="1160"/>
            </a:pPr>
            <a:r>
              <a:t>  I shouldn''t have to do this as a user;  I was counting on one </a:t>
            </a:r>
          </a:p>
          <a:p>
            <a:pPr marL="0" indent="0" defTabSz="233679">
              <a:spcBef>
                <a:spcPts val="1600"/>
              </a:spcBef>
              <a:buSzTx/>
              <a:buNone/>
              <a:defRPr sz="1160"/>
            </a:pPr>
            <a:r>
              <a:t>development team and one mission.</a:t>
            </a:r>
          </a:p>
          <a:p>
            <a:pPr marL="0" indent="0" defTabSz="233679">
              <a:spcBef>
                <a:spcPts val="1600"/>
              </a:spcBef>
              <a:buSzTx/>
              <a:buNone/>
              <a:defRPr sz="1160"/>
            </a:pPr>
          </a:p>
          <a:p>
            <a:pPr marL="0" indent="0" defTabSz="233679">
              <a:spcBef>
                <a:spcPts val="1600"/>
              </a:spcBef>
              <a:buSzTx/>
              <a:buNone/>
              <a:defRPr sz="1160"/>
            </a:pPr>
            <a:r>
              <a:t>How do I know there won''t be more code forks or internecine feuds?  If I </a:t>
            </a:r>
          </a:p>
          <a:p>
            <a:pPr marL="0" indent="0" defTabSz="233679">
              <a:spcBef>
                <a:spcPts val="1600"/>
              </a:spcBef>
              <a:buSzTx/>
              <a:buNone/>
              <a:defRPr sz="1160"/>
            </a:pPr>
            <a:r>
              <a:t>am a medium to large organisation with relatively high internal </a:t>
            </a:r>
          </a:p>
          <a:p>
            <a:pPr marL="0" indent="0" defTabSz="233679">
              <a:spcBef>
                <a:spcPts val="1600"/>
              </a:spcBef>
              <a:buSzTx/>
              <a:buNone/>
              <a:defRPr sz="1160"/>
            </a:pPr>
            <a:r>
              <a:t>technical capital, I may see an economic rationale in taking an existing </a:t>
            </a:r>
          </a:p>
          <a:p>
            <a:pPr marL="0" indent="0" defTabSz="233679">
              <a:spcBef>
                <a:spcPts val="1600"/>
              </a:spcBef>
              <a:buSzTx/>
              <a:buNone/>
              <a:defRPr sz="1160"/>
            </a:pPr>
            <a:r>
              <a:t>release and all maintenance of it in-house and *not* releasing the </a:t>
            </a:r>
          </a:p>
          <a:p>
            <a:pPr marL="0" indent="0" defTabSz="233679">
              <a:spcBef>
                <a:spcPts val="1600"/>
              </a:spcBef>
              <a:buSzTx/>
              <a:buNone/>
              <a:defRPr sz="1160"/>
            </a:pPr>
            <a:r>
              <a:t>changes back to the community (after all, too many "communities" to </a:t>
            </a:r>
          </a:p>
          <a:p>
            <a:pPr marL="0" indent="0" defTabSz="233679">
              <a:spcBef>
                <a:spcPts val="1600"/>
              </a:spcBef>
              <a:buSzTx/>
              <a:buNone/>
              <a:defRPr sz="1160"/>
            </a:pPr>
            <a:r>
              <a:t>choose from, if nothing else).  Or I may release it as my own code fork </a:t>
            </a:r>
          </a:p>
          <a:p>
            <a:pPr marL="0" indent="0" defTabSz="233679">
              <a:spcBef>
                <a:spcPts val="1600"/>
              </a:spcBef>
              <a:buSzTx/>
              <a:buNone/>
              <a:defRPr sz="1160"/>
            </a:pPr>
            <a:r>
              <a:t>later, once it''s deviated enough.  Both of these damage and undermine </a:t>
            </a:r>
          </a:p>
          <a:p>
            <a:pPr marL="0" indent="0" defTabSz="233679">
              <a:spcBef>
                <a:spcPts val="1600"/>
              </a:spcBef>
              <a:buSzTx/>
              <a:buNone/>
              <a:defRPr sz="1160"/>
            </a:pPr>
            <a:r>
              <a:t>the incipient ecosystem surrounding OpenSER.</a:t>
            </a:r>
          </a:p>
          <a:p>
            <a:pPr marL="0" indent="0" defTabSz="233679">
              <a:spcBef>
                <a:spcPts val="1600"/>
              </a:spcBef>
              <a:buSzTx/>
              <a:buNone/>
              <a:defRPr sz="1160"/>
            </a:pPr>
          </a:p>
          <a:p>
            <a:pPr marL="0" indent="0" defTabSz="233679">
              <a:spcBef>
                <a:spcPts val="1600"/>
              </a:spcBef>
              <a:buSzTx/>
              <a:buNone/>
              <a:defRPr sz="1160"/>
            </a:pPr>
            <a:r>
              <a:t>Code works beget more code forks and more proprietary approaches by </a:t>
            </a:r>
          </a:p>
          <a:p>
            <a:pPr marL="0" indent="0" defTabSz="233679">
              <a:spcBef>
                <a:spcPts val="1600"/>
              </a:spcBef>
              <a:buSzTx/>
              <a:buNone/>
              <a:defRPr sz="1160"/>
            </a:pPr>
            <a:r>
              <a:t>shifting the mindset of users to a self-reliant approach as a matter of </a:t>
            </a:r>
          </a:p>
          <a:p>
            <a:pPr marL="0" indent="0" defTabSz="233679">
              <a:spcBef>
                <a:spcPts val="1600"/>
              </a:spcBef>
              <a:buSzTx/>
              <a:buNone/>
              <a:defRPr sz="1160"/>
            </a:pPr>
            <a:r>
              <a:t>pragmatic necessity;  if I can''t really count on the project''s integrity </a:t>
            </a:r>
          </a:p>
          <a:p>
            <a:pPr marL="0" indent="0" defTabSz="233679">
              <a:spcBef>
                <a:spcPts val="1600"/>
              </a:spcBef>
              <a:buSzTx/>
              <a:buNone/>
              <a:defRPr sz="1160"/>
            </a:pPr>
            <a:r>
              <a:t>politically, there''s far less incentive to build business decisions </a:t>
            </a:r>
          </a:p>
          <a:p>
            <a:pPr marL="0" indent="0" defTabSz="233679">
              <a:spcBef>
                <a:spcPts val="1600"/>
              </a:spcBef>
              <a:buSzTx/>
              <a:buNone/>
              <a:defRPr sz="1160"/>
            </a:pPr>
            <a:r>
              <a:t>around it.</a:t>
            </a:r>
          </a:p>
          <a:p>
            <a:pPr marL="0" indent="0" defTabSz="233679">
              <a:spcBef>
                <a:spcPts val="1600"/>
              </a:spcBef>
              <a:buSzTx/>
              <a:buNone/>
              <a:defRPr sz="1160"/>
            </a:pPr>
          </a:p>
          <a:p>
            <a:pPr marL="0" indent="0" defTabSz="233679">
              <a:spcBef>
                <a:spcPts val="1600"/>
              </a:spcBef>
              <a:buSzTx/>
              <a:buNone/>
              <a:defRPr sz="1160"/>
            </a:pPr>
            <a:r>
              <a:t>Open-source contributors are also going to be less enthused about </a:t>
            </a:r>
          </a:p>
          <a:p>
            <a:pPr marL="0" indent="0" defTabSz="233679">
              <a:spcBef>
                <a:spcPts val="1600"/>
              </a:spcBef>
              <a:buSzTx/>
              <a:buNone/>
              <a:defRPr sz="1160"/>
            </a:pPr>
            <a:r>
              <a:t>contributing to a landscape full of code branches, as they have to make </a:t>
            </a:r>
          </a:p>
          <a:p>
            <a:pPr marL="0" indent="0" defTabSz="233679">
              <a:spcBef>
                <a:spcPts val="1600"/>
              </a:spcBef>
              <a:buSzTx/>
              <a:buNone/>
              <a:defRPr sz="1160"/>
            </a:pPr>
            <a:r>
              <a:t>similar bets about their relative merits and significance.</a:t>
            </a:r>
          </a:p>
          <a:p>
            <a:pPr marL="0" indent="0" defTabSz="233679">
              <a:spcBef>
                <a:spcPts val="1600"/>
              </a:spcBef>
              <a:buSzTx/>
              <a:buNone/>
              <a:defRPr sz="1160"/>
            </a:pPr>
          </a:p>
          <a:p>
            <a:pPr marL="0" indent="0" defTabSz="233679">
              <a:spcBef>
                <a:spcPts val="1600"/>
              </a:spcBef>
              <a:buSzTx/>
              <a:buNone/>
              <a:defRPr sz="1160"/>
            </a:pPr>
            <a:r>
              <a:t>As far as I can tell, OpenSER has a handful of core developers and one </a:t>
            </a:r>
          </a:p>
          <a:p>
            <a:pPr marL="0" indent="0" defTabSz="233679">
              <a:spcBef>
                <a:spcPts val="1600"/>
              </a:spcBef>
              <a:buSzTx/>
              <a:buNone/>
              <a:defRPr sz="1160"/>
            </a:pPr>
            <a:r>
              <a:t>to two dozen ancillary developers.  This isn''t that big of a project </a:t>
            </a:r>
          </a:p>
          <a:p>
            <a:pPr marL="0" indent="0" defTabSz="233679">
              <a:spcBef>
                <a:spcPts val="1600"/>
              </a:spcBef>
              <a:buSzTx/>
              <a:buNone/>
              <a:defRPr sz="1160"/>
            </a:pPr>
            <a:r>
              <a:t>from an organisational perspective.  Somehow, open-source projects much </a:t>
            </a:r>
          </a:p>
          <a:p>
            <a:pPr marL="0" indent="0" defTabSz="233679">
              <a:spcBef>
                <a:spcPts val="1600"/>
              </a:spcBef>
              <a:buSzTx/>
              <a:buNone/>
              <a:defRPr sz="1160"/>
            </a:pPr>
            <a:r>
              <a:t>bigger - with much more at stake - have managed to survive without this </a:t>
            </a:r>
          </a:p>
          <a:p>
            <a:pPr marL="0" indent="0" defTabSz="233679">
              <a:spcBef>
                <a:spcPts val="1600"/>
              </a:spcBef>
              <a:buSzTx/>
              <a:buNone/>
              <a:defRPr sz="1160"/>
            </a:pPr>
            <a:r>
              <a:t>type of feuding and forking.  MySQL, the Linux kernel, Apache, and even </a:t>
            </a:r>
          </a:p>
          <a:p>
            <a:pPr marL="0" indent="0" defTabSz="233679">
              <a:spcBef>
                <a:spcPts val="1600"/>
              </a:spcBef>
              <a:buSzTx/>
              <a:buNone/>
              <a:defRPr sz="1160"/>
            </a:pPr>
            <a:r>
              <a:t>Asterisk to a relatively high degree, are all examples of projects with </a:t>
            </a:r>
          </a:p>
          <a:p>
            <a:pPr marL="0" indent="0" defTabSz="233679">
              <a:spcBef>
                <a:spcPts val="1600"/>
              </a:spcBef>
              <a:buSzTx/>
              <a:buNone/>
              <a:defRPr sz="1160"/>
            </a:pPr>
            <a:r>
              <a:t>hundreds to thousands of active contributors that do not seem to suffer </a:t>
            </a:r>
          </a:p>
          <a:p>
            <a:pPr marL="0" indent="0" defTabSz="233679">
              <a:spcBef>
                <a:spcPts val="1600"/>
              </a:spcBef>
              <a:buSzTx/>
              <a:buNone/>
              <a:defRPr sz="1160"/>
            </a:pPr>
            <a:r>
              <a:t>from these types of problems, which is why I consider them relatively </a:t>
            </a:r>
          </a:p>
          <a:p>
            <a:pPr marL="0" indent="0" defTabSz="233679">
              <a:spcBef>
                <a:spcPts val="1600"/>
              </a:spcBef>
              <a:buSzTx/>
              <a:buNone/>
              <a:defRPr sz="1160"/>
            </a:pPr>
            <a:r>
              <a:t>safe to invest in.</a:t>
            </a:r>
          </a:p>
          <a:p>
            <a:pPr marL="0" indent="0" defTabSz="233679">
              <a:spcBef>
                <a:spcPts val="1600"/>
              </a:spcBef>
              <a:buSzTx/>
              <a:buNone/>
              <a:defRPr sz="1160"/>
            </a:pPr>
          </a:p>
          <a:p>
            <a:pPr marL="0" indent="0" defTabSz="233679">
              <a:spcBef>
                <a:spcPts val="1600"/>
              </a:spcBef>
              <a:buSzTx/>
              <a:buNone/>
              <a:defRPr sz="1160"/>
            </a:pPr>
            <a:r>
              <a:t>Once again, I am not berating either side of this issue;  I don''t have </a:t>
            </a:r>
          </a:p>
          <a:p>
            <a:pPr marL="0" indent="0" defTabSz="233679">
              <a:spcBef>
                <a:spcPts val="1600"/>
              </a:spcBef>
              <a:buSzTx/>
              <a:buNone/>
              <a:defRPr sz="1160"/>
            </a:pPr>
            <a:r>
              <a:t>the perspective to judge.  Likewise, I stand in awe and appreciation of </a:t>
            </a:r>
          </a:p>
          <a:p>
            <a:pPr marL="0" indent="0" defTabSz="233679">
              <a:spcBef>
                <a:spcPts val="1600"/>
              </a:spcBef>
              <a:buSzTx/>
              <a:buNone/>
              <a:defRPr sz="1160"/>
            </a:pPr>
            <a:r>
              <a:t>Bogdan-Andrei''s significant technical contributions to OpenSER and the </a:t>
            </a:r>
          </a:p>
          <a:p>
            <a:pPr marL="0" indent="0" defTabSz="233679">
              <a:spcBef>
                <a:spcPts val="1600"/>
              </a:spcBef>
              <a:buSzTx/>
              <a:buNone/>
              <a:defRPr sz="1160"/>
            </a:pPr>
            <a:r>
              <a:t>offerings Voice System is poised to make, and can appreciate the </a:t>
            </a:r>
          </a:p>
          <a:p>
            <a:pPr marL="0" indent="0" defTabSz="233679">
              <a:spcBef>
                <a:spcPts val="1600"/>
              </a:spcBef>
              <a:buSzTx/>
              <a:buNone/>
              <a:defRPr sz="1160"/>
            </a:pPr>
            <a:r>
              <a:t>possible legitimate reasons he may have for wanting to make this split.</a:t>
            </a:r>
          </a:p>
          <a:p>
            <a:pPr marL="0" indent="0" defTabSz="233679">
              <a:spcBef>
                <a:spcPts val="1600"/>
              </a:spcBef>
              <a:buSzTx/>
              <a:buNone/>
              <a:defRPr sz="1160"/>
            </a:pPr>
          </a:p>
          <a:p>
            <a:pPr marL="0" indent="0" defTabSz="233679">
              <a:spcBef>
                <a:spcPts val="1600"/>
              </a:spcBef>
              <a:buSzTx/>
              <a:buNone/>
              <a:defRPr sz="1160"/>
            </a:pPr>
            <a:r>
              <a:t>But I think that I speak on behalf of the prevailing majority of users, </a:t>
            </a:r>
          </a:p>
          <a:p>
            <a:pPr marL="0" indent="0" defTabSz="233679">
              <a:spcBef>
                <a:spcPts val="1600"/>
              </a:spcBef>
              <a:buSzTx/>
              <a:buNone/>
              <a:defRPr sz="1160"/>
            </a:pPr>
            <a:r>
              <a:t>adopters, enthusiasts of and contributors to OpenSER when I implore you </a:t>
            </a:r>
          </a:p>
          <a:p>
            <a:pPr marL="0" indent="0" defTabSz="233679">
              <a:spcBef>
                <a:spcPts val="1600"/>
              </a:spcBef>
              <a:buSzTx/>
              <a:buNone/>
              <a:defRPr sz="1160"/>
            </a:pPr>
            <a:r>
              <a:t>guys to work your differences out, compromise, standardise, and merge </a:t>
            </a:r>
          </a:p>
          <a:p>
            <a:pPr marL="0" indent="0" defTabSz="233679">
              <a:spcBef>
                <a:spcPts val="1600"/>
              </a:spcBef>
              <a:buSzTx/>
              <a:buNone/>
              <a:defRPr sz="1160"/>
            </a:pPr>
            <a:r>
              <a:t>the code back into one project so that we can all continue to enjoy, </a:t>
            </a:r>
          </a:p>
          <a:p>
            <a:pPr marL="0" indent="0" defTabSz="233679">
              <a:spcBef>
                <a:spcPts val="1600"/>
              </a:spcBef>
              <a:buSzTx/>
              <a:buNone/>
              <a:defRPr sz="1160"/>
            </a:pPr>
            <a:r>
              <a:t>evolve and innovate with the best, most extensible, polymorphic and </a:t>
            </a:r>
          </a:p>
          <a:p>
            <a:pPr marL="0" indent="0" defTabSz="233679">
              <a:spcBef>
                <a:spcPts val="1600"/>
              </a:spcBef>
              <a:buSzTx/>
              <a:buNone/>
              <a:defRPr sz="1160"/>
            </a:pPr>
            <a:r>
              <a:t>featureful SIP server out there.</a:t>
            </a:r>
          </a:p>
          <a:p>
            <a:pPr marL="0" indent="0" defTabSz="233679">
              <a:spcBef>
                <a:spcPts val="1600"/>
              </a:spcBef>
              <a:buSzTx/>
              <a:buNone/>
              <a:defRPr sz="1160"/>
            </a:pPr>
          </a:p>
          <a:p>
            <a:pPr marL="0" indent="0" defTabSz="233679">
              <a:spcBef>
                <a:spcPts val="1600"/>
              </a:spcBef>
              <a:buSzTx/>
              <a:buNone/>
              <a:defRPr sz="1160"/>
            </a:pPr>
            <a:r>
              <a:t>Cheers,</a:t>
            </a:r>
          </a:p>
          <a:p>
            <a:pPr marL="0" indent="0" defTabSz="233679">
              <a:spcBef>
                <a:spcPts val="1600"/>
              </a:spcBef>
              <a:buSzTx/>
              <a:buNone/>
              <a:defRPr sz="1160"/>
            </a:pPr>
          </a:p>
          <a:p>
            <a:pPr marL="0" indent="0" defTabSz="233679">
              <a:spcBef>
                <a:spcPts val="1600"/>
              </a:spcBef>
              <a:buSzTx/>
              <a:buNone/>
              <a:defRPr sz="1160"/>
            </a:pPr>
            <a:r>
              <a:t>-- Alex</a:t>
            </a:r>
          </a:p>
          <a:p>
            <a:pPr marL="0" indent="0" defTabSz="233679">
              <a:spcBef>
                <a:spcPts val="1600"/>
              </a:spcBef>
              <a:buSzTx/>
              <a:buNone/>
              <a:defRPr sz="1160"/>
            </a:pPr>
          </a:p>
          <a:p>
            <a:pPr marL="0" indent="0" defTabSz="233679">
              <a:spcBef>
                <a:spcPts val="1600"/>
              </a:spcBef>
              <a:buSzTx/>
              <a:buNone/>
              <a:defRPr sz="1160"/>
            </a:pPr>
          </a:p>
          <a:p>
            <a:pPr marL="0" indent="0" defTabSz="233679">
              <a:spcBef>
                <a:spcPts val="1600"/>
              </a:spcBef>
              <a:buSzTx/>
              <a:buNone/>
              <a:defRPr sz="1160"/>
            </a:pPr>
            <a:r>
              <a:t>Darren Sessions wrote:</a:t>
            </a:r>
          </a:p>
          <a:p>
            <a:pPr marL="0" indent="0" defTabSz="233679">
              <a:spcBef>
                <a:spcPts val="1600"/>
              </a:spcBef>
              <a:buSzTx/>
              <a:buNone/>
              <a:defRPr sz="1160"/>
            </a:pPr>
          </a:p>
          <a:p>
            <a:pPr marL="0" indent="0" defTabSz="233679">
              <a:spcBef>
                <a:spcPts val="1600"/>
              </a:spcBef>
              <a:buSzTx/>
              <a:buNone/>
              <a:defRPr sz="1160"/>
            </a:pPr>
            <a:r>
              <a:t>&gt; I can''t tell you all how worrying another fork of SER or OpenSER is to me. </a:t>
            </a:r>
          </a:p>
          <a:p>
            <a:pPr marL="0" indent="0" defTabSz="233679">
              <a:spcBef>
                <a:spcPts val="1600"/>
              </a:spcBef>
              <a:buSzTx/>
              <a:buNone/>
              <a:defRPr sz="1160"/>
            </a:pPr>
            <a:r>
              <a:t>&gt; </a:t>
            </a:r>
          </a:p>
          <a:p>
            <a:pPr marL="0" indent="0" defTabSz="233679">
              <a:spcBef>
                <a:spcPts val="1600"/>
              </a:spcBef>
              <a:buSzTx/>
              <a:buNone/>
              <a:defRPr sz="1160"/>
            </a:pPr>
            <a:r>
              <a:t>&gt; I have worked, known, or at least met most of the people in SER -&gt; </a:t>
            </a:r>
          </a:p>
          <a:p>
            <a:pPr marL="0" indent="0" defTabSz="233679">
              <a:spcBef>
                <a:spcPts val="1600"/>
              </a:spcBef>
              <a:buSzTx/>
              <a:buNone/>
              <a:defRPr sz="1160"/>
            </a:pPr>
            <a:r>
              <a:t>&gt; OpenSER -&gt; OpenSIPS groups in some fashion over the last five or six </a:t>
            </a:r>
          </a:p>
          <a:p>
            <a:pPr marL="0" indent="0" defTabSz="233679">
              <a:spcBef>
                <a:spcPts val="1600"/>
              </a:spcBef>
              <a:buSzTx/>
              <a:buNone/>
              <a:defRPr sz="1160"/>
            </a:pPr>
            <a:r>
              <a:t>&gt; years starting back with Jiri and Bogdan at iptel. </a:t>
            </a:r>
          </a:p>
          <a:p>
            <a:pPr marL="0" indent="0" defTabSz="233679">
              <a:spcBef>
                <a:spcPts val="1600"/>
              </a:spcBef>
              <a:buSzTx/>
              <a:buNone/>
              <a:defRPr sz="1160"/>
            </a:pPr>
            <a:r>
              <a:t>&gt; </a:t>
            </a:r>
          </a:p>
          <a:p>
            <a:pPr marL="0" indent="0" defTabSz="233679">
              <a:spcBef>
                <a:spcPts val="1600"/>
              </a:spcBef>
              <a:buSzTx/>
              <a:buNone/>
              <a:defRPr sz="1160"/>
            </a:pPr>
            <a:r>
              <a:t>&gt; I obviously don''t understand what''s going on that could possibly cause a </a:t>
            </a:r>
          </a:p>
          <a:p>
            <a:pPr marL="0" indent="0" defTabSz="233679">
              <a:spcBef>
                <a:spcPts val="1600"/>
              </a:spcBef>
              <a:buSzTx/>
              <a:buNone/>
              <a:defRPr sz="1160"/>
            </a:pPr>
            <a:r>
              <a:t>&gt; project fork but I think I can speak for a number of people as a </a:t>
            </a:r>
          </a:p>
          <a:p>
            <a:pPr marL="0" indent="0" defTabSz="233679">
              <a:spcBef>
                <a:spcPts val="1600"/>
              </a:spcBef>
              <a:buSzTx/>
              <a:buNone/>
              <a:defRPr sz="1160"/>
            </a:pPr>
            <a:r>
              <a:t>&gt; former commercial support customer, present user, source tinkerer, and </a:t>
            </a:r>
          </a:p>
          <a:p>
            <a:pPr marL="0" indent="0" defTabSz="233679">
              <a:spcBef>
                <a:spcPts val="1600"/>
              </a:spcBef>
              <a:buSzTx/>
              <a:buNone/>
              <a:defRPr sz="1160"/>
            </a:pPr>
            <a:r>
              <a:t>&gt; occasional consultant - when I say that this really does put a dark </a:t>
            </a:r>
          </a:p>
          <a:p>
            <a:pPr marL="0" indent="0" defTabSz="233679">
              <a:spcBef>
                <a:spcPts val="1600"/>
              </a:spcBef>
              <a:buSzTx/>
              <a:buNone/>
              <a:defRPr sz="1160"/>
            </a:pPr>
            <a:r>
              <a:t>&gt; cloud over ALL of the projects. </a:t>
            </a:r>
          </a:p>
          <a:p>
            <a:pPr marL="0" indent="0" defTabSz="233679">
              <a:spcBef>
                <a:spcPts val="1600"/>
              </a:spcBef>
              <a:buSzTx/>
              <a:buNone/>
              <a:defRPr sz="1160"/>
            </a:pPr>
            <a:r>
              <a:t>&gt; </a:t>
            </a:r>
          </a:p>
          <a:p>
            <a:pPr marL="0" indent="0" defTabSz="233679">
              <a:spcBef>
                <a:spcPts val="1600"/>
              </a:spcBef>
              <a:buSzTx/>
              <a:buNone/>
              <a:defRPr sz="1160"/>
            </a:pPr>
            <a:r>
              <a:t>&gt; To start splitting up the core developers -again- between projects, to </a:t>
            </a:r>
          </a:p>
          <a:p>
            <a:pPr marL="0" indent="0" defTabSz="233679">
              <a:spcBef>
                <a:spcPts val="1600"/>
              </a:spcBef>
              <a:buSzTx/>
              <a:buNone/>
              <a:defRPr sz="1160"/>
            </a:pPr>
            <a:r>
              <a:t>&gt; me, seems absolutely insane!</a:t>
            </a:r>
          </a:p>
          <a:p>
            <a:pPr marL="0" indent="0" defTabSz="233679">
              <a:spcBef>
                <a:spcPts val="1600"/>
              </a:spcBef>
              <a:buSzTx/>
              <a:buNone/>
              <a:defRPr sz="1160"/>
            </a:pPr>
            <a:r>
              <a:t>&gt; </a:t>
            </a:r>
          </a:p>
          <a:p>
            <a:pPr marL="0" indent="0" defTabSz="233679">
              <a:spcBef>
                <a:spcPts val="1600"/>
              </a:spcBef>
              <a:buSzTx/>
              <a:buNone/>
              <a:defRPr sz="1160"/>
            </a:pPr>
            <a:r>
              <a:t>&gt; This makes me extremely nervous going forward with either project and I </a:t>
            </a:r>
          </a:p>
          <a:p>
            <a:pPr marL="0" indent="0" defTabSz="233679">
              <a:spcBef>
                <a:spcPts val="1600"/>
              </a:spcBef>
              <a:buSzTx/>
              <a:buNone/>
              <a:defRPr sz="1160"/>
            </a:pPr>
            <a:r>
              <a:t>&gt; will be (as most will be) watching closely as this situation continues </a:t>
            </a:r>
          </a:p>
          <a:p>
            <a:pPr marL="0" indent="0" defTabSz="233679">
              <a:spcBef>
                <a:spcPts val="1600"/>
              </a:spcBef>
              <a:buSzTx/>
              <a:buNone/>
              <a:defRPr sz="1160"/>
            </a:pPr>
            <a:r>
              <a:t>&gt; to unfold and details emerge.</a:t>
            </a:r>
          </a:p>
          <a:p>
            <a:pPr marL="0" indent="0" defTabSz="233679">
              <a:spcBef>
                <a:spcPts val="1600"/>
              </a:spcBef>
              <a:buSzTx/>
              <a:buNone/>
              <a:defRPr sz="1160"/>
            </a:pPr>
          </a:p>
          <a:p>
            <a:pPr marL="0" indent="0" defTabSz="233679">
              <a:spcBef>
                <a:spcPts val="1600"/>
              </a:spcBef>
              <a:buSzTx/>
              <a:buNone/>
              <a:defRPr sz="1160"/>
            </a:pPr>
            <a:r>
              <a:t>-- </a:t>
            </a:r>
          </a:p>
          <a:p>
            <a:pPr marL="0" indent="0" defTabSz="233679">
              <a:spcBef>
                <a:spcPts val="1600"/>
              </a:spcBef>
              <a:buSzTx/>
              <a:buNone/>
              <a:defRPr sz="1160"/>
            </a:pPr>
            <a:r>
              <a:t>Alex Balashov</a:t>
            </a:r>
          </a:p>
          <a:p>
            <a:pPr marL="0" indent="0" defTabSz="233679">
              <a:spcBef>
                <a:spcPts val="1600"/>
              </a:spcBef>
              <a:buSzTx/>
              <a:buNone/>
              <a:defRPr sz="1160"/>
            </a:pPr>
            <a:r>
              <a:t>Evariste Systems</a:t>
            </a:r>
          </a:p>
          <a:p>
            <a:pPr marL="0" indent="0" defTabSz="233679">
              <a:spcBef>
                <a:spcPts val="1600"/>
              </a:spcBef>
              <a:buSzTx/>
              <a:buNone/>
              <a:defRPr sz="1160"/>
            </a:pPr>
            <a:r>
              <a:t>Web    : http://www.evaristesys.com/</a:t>
            </a:r>
          </a:p>
          <a:p>
            <a:pPr marL="0" indent="0" defTabSz="233679">
              <a:spcBef>
                <a:spcPts val="1600"/>
              </a:spcBef>
              <a:buSzTx/>
              <a:buNone/>
              <a:defRPr sz="1160"/>
            </a:pPr>
            <a:r>
              <a:t>Tel    : (+1) (678) 954-0670</a:t>
            </a:r>
          </a:p>
          <a:p>
            <a:pPr marL="0" indent="0" defTabSz="233679">
              <a:spcBef>
                <a:spcPts val="1600"/>
              </a:spcBef>
              <a:buSzTx/>
              <a:buNone/>
              <a:defRPr sz="1160"/>
            </a:pPr>
            <a:r>
              <a:t>Direct : (+1) (678) 954-0671</a:t>
            </a:r>
          </a:p>
          <a:p>
            <a:pPr marL="0" indent="0" defTabSz="233679">
              <a:spcBef>
                <a:spcPts val="1600"/>
              </a:spcBef>
              <a:buSzTx/>
              <a:buNone/>
              <a:defRPr sz="1160"/>
            </a:pPr>
            <a:r>
              <a:t>Mobile : (+1) (706) 338-8599'</a:t>
            </a:r>
          </a:p>
        </p:txBody>
      </p:sp>
      <p:sp>
        <p:nvSpPr>
          <p:cNvPr id="434" name="Shape 434"/>
          <p:cNvSpPr/>
          <p:nvPr/>
        </p:nvSpPr>
        <p:spPr>
          <a:xfrm>
            <a:off x="2050392" y="8629650"/>
            <a:ext cx="89040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Industry/sponsors afraid of </a:t>
            </a:r>
            <a:r>
              <a:rPr>
                <a:solidFill>
                  <a:schemeClr val="accent5"/>
                </a:solidFill>
              </a:rPr>
              <a:t>uncertainty</a:t>
            </a:r>
            <a:r>
              <a:rPr>
                <a:solidFill>
                  <a:srgbClr val="000000"/>
                </a:solidFill>
              </a:rPr>
              <a:t>?</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6" name="Shape 436"/>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7" name="Shape 437"/>
          <p:cNvSpPr/>
          <p:nvPr>
            <p:ph type="body" idx="1"/>
          </p:nvPr>
        </p:nvSpPr>
        <p:spPr>
          <a:prstGeom prst="rect">
            <a:avLst/>
          </a:prstGeom>
        </p:spPr>
        <p:txBody>
          <a:bodyPr/>
          <a:lstStyle/>
          <a:p>
            <a:pPr marL="0" indent="0" defTabSz="233679">
              <a:spcBef>
                <a:spcPts val="1600"/>
              </a:spcBef>
              <a:buSzTx/>
              <a:buNone/>
              <a:defRPr sz="760"/>
            </a:pPr>
            <a:r>
              <a:t>'abalashov@evaristesys.com'</a:t>
            </a:r>
          </a:p>
          <a:p>
            <a:pPr marL="0" indent="0" defTabSz="233679">
              <a:spcBef>
                <a:spcPts val="1600"/>
              </a:spcBef>
              <a:buSzTx/>
              <a:buNone/>
              <a:defRPr sz="760"/>
            </a:pPr>
            <a:r>
              <a:t>'2008-08-05 02:34:48'</a:t>
            </a:r>
          </a:p>
          <a:p>
            <a:pPr marL="0" indent="0" defTabSz="233679">
              <a:spcBef>
                <a:spcPts val="1600"/>
              </a:spcBef>
              <a:buSzTx/>
              <a:buNone/>
              <a:defRPr sz="760"/>
            </a:pPr>
            <a:r>
              <a:t>'[Kamailio-Devel] [Kamailio-Users]  1.4.0 release plans,\n project matters'</a:t>
            </a:r>
          </a:p>
          <a:p>
            <a:pPr marL="0" indent="0" defTabSz="233679">
              <a:spcBef>
                <a:spcPts val="1600"/>
              </a:spcBef>
              <a:buSzTx/>
              <a:buNone/>
              <a:defRPr sz="760"/>
            </a:pPr>
          </a:p>
          <a:p>
            <a:pPr marL="0" indent="0" defTabSz="233679">
              <a:spcBef>
                <a:spcPts val="1600"/>
              </a:spcBef>
              <a:buSzTx/>
              <a:buNone/>
              <a:defRPr sz="760"/>
            </a:pPr>
            <a:r>
              <a:t>'Bogdan,</a:t>
            </a:r>
          </a:p>
          <a:p>
            <a:pPr marL="0" indent="0" defTabSz="233679">
              <a:spcBef>
                <a:spcPts val="1600"/>
              </a:spcBef>
              <a:buSzTx/>
              <a:buNone/>
              <a:defRPr sz="760"/>
            </a:pPr>
            <a:r>
              <a:t>Thank you for your reply.</a:t>
            </a:r>
          </a:p>
          <a:p>
            <a:pPr marL="0" indent="0" defTabSz="233679">
              <a:spcBef>
                <a:spcPts val="1600"/>
              </a:spcBef>
              <a:buSzTx/>
              <a:buNone/>
              <a:defRPr sz="760"/>
            </a:pPr>
            <a:r>
              <a:t>You do raise a lot of good and constructive points.  The overarching theme of my response to them is that because I am not privy to the interior of the project narrative, I do not have the knowledge to critically evaluate or authenticate a great deal of what you say.  If the situation is as you suggest, then perhaps, indeed, you are doing a good and necessary thing.  I can only give the perspective of an outsider.</a:t>
            </a:r>
          </a:p>
          <a:p>
            <a:pPr marL="0" indent="0" defTabSz="233679">
              <a:spcBef>
                <a:spcPts val="1600"/>
              </a:spcBef>
              <a:buSzTx/>
              <a:buNone/>
              <a:defRPr sz="760"/>
            </a:pPr>
            <a:r>
              <a:t>That said, I offer a few inline replies, from that very vantage point:</a:t>
            </a:r>
          </a:p>
          <a:p>
            <a:pPr marL="0" indent="0" defTabSz="233679">
              <a:spcBef>
                <a:spcPts val="1600"/>
              </a:spcBef>
              <a:buSzTx/>
              <a:buNone/>
              <a:defRPr sz="760"/>
            </a:pPr>
            <a:r>
              <a:t>Bogdan-Andrei Iancu wrote:</a:t>
            </a:r>
          </a:p>
          <a:p>
            <a:pPr marL="0" indent="0" defTabSz="233679">
              <a:spcBef>
                <a:spcPts val="1600"/>
              </a:spcBef>
              <a:buSzTx/>
              <a:buNone/>
              <a:defRPr sz="760"/>
            </a:pPr>
            <a:r>
              <a:t>&gt; to be honest I preferred not to put details about the arguments as I did &gt; want people to think I''m pointing burning fingers or I''m blaming  &gt; something or somebody. Of the arguments are to be found on the &gt; discussions from the board list, but this is not public.I can certainly understand appreciate the need to avoid public accusations or anything that could be construed as undermining anyone''s personal integrity.</a:t>
            </a:r>
          </a:p>
          <a:p>
            <a:pPr marL="0" indent="0" defTabSz="233679">
              <a:spcBef>
                <a:spcPts val="1600"/>
              </a:spcBef>
              <a:buSzTx/>
              <a:buNone/>
              <a:defRPr b="1" sz="2440">
                <a:latin typeface="Helvetica"/>
                <a:ea typeface="Helvetica"/>
                <a:cs typeface="Helvetica"/>
                <a:sym typeface="Helvetica"/>
              </a:defRPr>
            </a:pPr>
            <a:r>
              <a:t>The flip side to this conservative approach to publicizing internal affairs is that to the rest of us--those who are not project luminaries--it leaves the situation looking like some absurd, internecine feud replete with tribalism, factionalism, and egotism.</a:t>
            </a:r>
          </a:p>
          <a:p>
            <a:pPr marL="0" indent="0" defTabSz="233679">
              <a:spcBef>
                <a:spcPts val="1600"/>
              </a:spcBef>
              <a:buSzTx/>
              <a:buNone/>
              <a:defRPr sz="760"/>
            </a:pPr>
            <a:r>
              <a:t>Of course, I think I--and the rest of us--know better than to suppose that this is actually the case, and know from passive observation of your erudition and epistolary character in the community that there are very likely real and substantive reasons for this move.  However, it is not necessarily taken that way by some of our superiors and clients; these are hard-nosed, often unsophisticated people who are not going to be preoccupied with the sociological nuances and personal traits of this particular open-source ecosystem.So, managing the PR on these types of changes and finding that balance can often be the hardest challenge of all.  Personally, I''d favour a little more transparency to this issue, even at the risk of some fingers and being pointed and some feelings being hurt.  I''d much rather the key </a:t>
            </a:r>
          </a:p>
          <a:p>
            <a:pPr marL="0" indent="0" defTabSz="233679">
              <a:spcBef>
                <a:spcPts val="1600"/>
              </a:spcBef>
              <a:buSzTx/>
              <a:buNone/>
              <a:defRPr sz="760"/>
            </a:pPr>
            <a:r>
              <a:t>issues be diligently addressed in a public forum so we can all have a </a:t>
            </a:r>
          </a:p>
          <a:p>
            <a:pPr marL="0" indent="0" defTabSz="233679">
              <a:spcBef>
                <a:spcPts val="1600"/>
              </a:spcBef>
              <a:buSzTx/>
              <a:buNone/>
              <a:defRPr sz="760"/>
            </a:pPr>
            <a:r>
              <a:t>chance to evaluate them on some level.  Otherwise, we''ve got this </a:t>
            </a:r>
          </a:p>
          <a:p>
            <a:pPr marL="0" indent="0" defTabSz="233679">
              <a:spcBef>
                <a:spcPts val="1600"/>
              </a:spcBef>
              <a:buSzTx/>
              <a:buNone/>
              <a:defRPr sz="760"/>
            </a:pPr>
            <a:r>
              <a:t>largely unsubstantiated (from outside POV) claim that the </a:t>
            </a:r>
          </a:p>
          <a:p>
            <a:pPr marL="0" indent="0" defTabSz="233679">
              <a:spcBef>
                <a:spcPts val="1600"/>
              </a:spcBef>
              <a:buSzTx/>
              <a:buNone/>
              <a:defRPr sz="760"/>
            </a:pPr>
            <a:r>
              <a:t>OpenSER/Kamailio project branch is woefully mismanaged and stagnant, and </a:t>
            </a:r>
          </a:p>
          <a:p>
            <a:pPr marL="0" indent="0" defTabSz="233679">
              <a:spcBef>
                <a:spcPts val="1600"/>
              </a:spcBef>
              <a:buSzTx/>
              <a:buNone/>
              <a:defRPr sz="760"/>
            </a:pPr>
            <a:r>
              <a:t>well, that''s it.</a:t>
            </a:r>
          </a:p>
          <a:p>
            <a:pPr marL="0" indent="0" defTabSz="233679">
              <a:spcBef>
                <a:spcPts val="1600"/>
              </a:spcBef>
              <a:buSzTx/>
              <a:buNone/>
              <a:defRPr sz="760"/>
            </a:pPr>
          </a:p>
          <a:p>
            <a:pPr marL="0" indent="0" defTabSz="233679">
              <a:spcBef>
                <a:spcPts val="1600"/>
              </a:spcBef>
              <a:buSzTx/>
              <a:buNone/>
              <a:defRPr sz="760"/>
            </a:pPr>
            <a:r>
              <a:t>Maybe I''m just missing something rather self-evident that every other </a:t>
            </a:r>
          </a:p>
          <a:p>
            <a:pPr marL="0" indent="0" defTabSz="233679">
              <a:spcBef>
                <a:spcPts val="1600"/>
              </a:spcBef>
              <a:buSzTx/>
              <a:buNone/>
              <a:defRPr sz="760"/>
            </a:pPr>
            <a:r>
              <a:t>outside observer peripheral to the immediate development community </a:t>
            </a:r>
          </a:p>
          <a:p>
            <a:pPr marL="0" indent="0" defTabSz="233679">
              <a:spcBef>
                <a:spcPts val="1600"/>
              </a:spcBef>
              <a:buSzTx/>
              <a:buNone/>
              <a:defRPr sz="760"/>
            </a:pPr>
            <a:r>
              <a:t>knows?  If so, I am eager to be corrected.</a:t>
            </a:r>
          </a:p>
          <a:p>
            <a:pPr marL="0" indent="0" defTabSz="233679">
              <a:spcBef>
                <a:spcPts val="1600"/>
              </a:spcBef>
              <a:buSzTx/>
              <a:buNone/>
              <a:defRPr sz="760"/>
            </a:pPr>
          </a:p>
          <a:p>
            <a:pPr marL="0" indent="0" defTabSz="233679">
              <a:spcBef>
                <a:spcPts val="1600"/>
              </a:spcBef>
              <a:buSzTx/>
              <a:buNone/>
              <a:defRPr sz="760"/>
            </a:pPr>
            <a:r>
              <a:t>&gt; First of all, depends of how do you want to see the change: I see it as </a:t>
            </a:r>
          </a:p>
          <a:p>
            <a:pPr marL="0" indent="0" defTabSz="233679">
              <a:spcBef>
                <a:spcPts val="1600"/>
              </a:spcBef>
              <a:buSzTx/>
              <a:buNone/>
              <a:defRPr sz="760"/>
            </a:pPr>
            <a:r>
              <a:t>&gt; a progress (actually this is the reason). None of the so far </a:t>
            </a:r>
          </a:p>
          <a:p>
            <a:pPr marL="0" indent="0" defTabSz="233679">
              <a:spcBef>
                <a:spcPts val="1600"/>
              </a:spcBef>
              <a:buSzTx/>
              <a:buNone/>
              <a:defRPr sz="760"/>
            </a:pPr>
            <a:r>
              <a:t>&gt; values/investments are lost or degradated - they are carried on the next </a:t>
            </a:r>
          </a:p>
          <a:p>
            <a:pPr marL="0" indent="0" defTabSz="233679">
              <a:spcBef>
                <a:spcPts val="1600"/>
              </a:spcBef>
              <a:buSzTx/>
              <a:buNone/>
              <a:defRPr sz="760"/>
            </a:pPr>
            <a:r>
              <a:t>&gt; versions/forms. It is like natural evolution - nothing disappears, </a:t>
            </a:r>
          </a:p>
          <a:p>
            <a:pPr marL="0" indent="0" defTabSz="233679">
              <a:spcBef>
                <a:spcPts val="1600"/>
              </a:spcBef>
              <a:buSzTx/>
              <a:buNone/>
              <a:defRPr sz="760"/>
            </a:pPr>
            <a:r>
              <a:t>&gt; everything evolves.</a:t>
            </a:r>
          </a:p>
          <a:p>
            <a:pPr marL="0" indent="0" defTabSz="233679">
              <a:spcBef>
                <a:spcPts val="1600"/>
              </a:spcBef>
              <a:buSzTx/>
              <a:buNone/>
              <a:defRPr sz="760"/>
            </a:pPr>
          </a:p>
          <a:p>
            <a:pPr marL="0" indent="0" defTabSz="233679">
              <a:spcBef>
                <a:spcPts val="1600"/>
              </a:spcBef>
              <a:buSzTx/>
              <a:buNone/>
              <a:defRPr sz="760"/>
            </a:pPr>
            <a:r>
              <a:t>Well.  I don''t think anyone was supposing that OpenSIPS as a derivative </a:t>
            </a:r>
          </a:p>
          <a:p>
            <a:pPr marL="0" indent="0" defTabSz="233679">
              <a:spcBef>
                <a:spcPts val="1600"/>
              </a:spcBef>
              <a:buSzTx/>
              <a:buNone/>
              <a:defRPr sz="760"/>
            </a:pPr>
            <a:r>
              <a:t>of Kamailio implies something qualitatively inferior or some sort of </a:t>
            </a:r>
          </a:p>
          <a:p>
            <a:pPr marL="0" indent="0" defTabSz="233679">
              <a:spcBef>
                <a:spcPts val="1600"/>
              </a:spcBef>
              <a:buSzTx/>
              <a:buNone/>
              <a:defRPr sz="760"/>
            </a:pPr>
            <a:r>
              <a:t>downgrade.  It does evolve from the current point, of course.  The </a:t>
            </a:r>
          </a:p>
          <a:p>
            <a:pPr marL="0" indent="0" defTabSz="233679">
              <a:spcBef>
                <a:spcPts val="1600"/>
              </a:spcBef>
              <a:buSzTx/>
              <a:buNone/>
              <a:defRPr sz="760"/>
            </a:pPr>
            <a:r>
              <a:t>drawbacks are all the other things that I pointed out that come with </a:t>
            </a:r>
          </a:p>
          <a:p>
            <a:pPr marL="0" indent="0" defTabSz="233679">
              <a:spcBef>
                <a:spcPts val="1600"/>
              </a:spcBef>
              <a:buSzTx/>
              <a:buNone/>
              <a:defRPr sz="760"/>
            </a:pPr>
            <a:r>
              <a:t>factionalism and contending projects jockeying for the mantle of </a:t>
            </a:r>
          </a:p>
          <a:p>
            <a:pPr marL="0" indent="0" defTabSz="233679">
              <a:spcBef>
                <a:spcPts val="1600"/>
              </a:spcBef>
              <a:buSzTx/>
              <a:buNone/>
              <a:defRPr sz="760"/>
            </a:pPr>
            <a:r>
              <a:t>superior merit, the resulting damage to the cohesion of the commercial </a:t>
            </a:r>
          </a:p>
          <a:p>
            <a:pPr marL="0" indent="0" defTabSz="233679">
              <a:spcBef>
                <a:spcPts val="1600"/>
              </a:spcBef>
              <a:buSzTx/>
              <a:buNone/>
              <a:defRPr sz="760"/>
            </a:pPr>
            <a:r>
              <a:t>and OSS ecosystem in the vicinity, and the likely loss of economies of </a:t>
            </a:r>
          </a:p>
          <a:p>
            <a:pPr marL="0" indent="0" defTabSz="233679">
              <a:spcBef>
                <a:spcPts val="1600"/>
              </a:spcBef>
              <a:buSzTx/>
              <a:buNone/>
              <a:defRPr sz="760"/>
            </a:pPr>
            <a:r>
              <a:t>scale (and increased lopsidedness) resulting from a reallocation of </a:t>
            </a:r>
          </a:p>
          <a:p>
            <a:pPr marL="0" indent="0" defTabSz="233679">
              <a:spcBef>
                <a:spcPts val="1600"/>
              </a:spcBef>
              <a:buSzTx/>
              <a:buNone/>
              <a:defRPr sz="760"/>
            </a:pPr>
            <a:r>
              <a:t>competencies and focus on the development team.</a:t>
            </a:r>
          </a:p>
          <a:p>
            <a:pPr marL="0" indent="0" defTabSz="233679">
              <a:spcBef>
                <a:spcPts val="1600"/>
              </a:spcBef>
              <a:buSzTx/>
              <a:buNone/>
              <a:defRPr sz="760"/>
            </a:pPr>
          </a:p>
          <a:p>
            <a:pPr marL="0" indent="0" defTabSz="233679">
              <a:spcBef>
                <a:spcPts val="1600"/>
              </a:spcBef>
              <a:buSzTx/>
              <a:buNone/>
              <a:defRPr sz="760"/>
            </a:pPr>
            <a:r>
              <a:t>If I read your general argument correctly from this and other threads, </a:t>
            </a:r>
          </a:p>
          <a:p>
            <a:pPr marL="0" indent="0" defTabSz="233679">
              <a:spcBef>
                <a:spcPts val="1600"/>
              </a:spcBef>
              <a:buSzTx/>
              <a:buNone/>
              <a:defRPr sz="760"/>
            </a:pPr>
            <a:r>
              <a:t>it seems to be something like: "I was material to the fork of OpenSER </a:t>
            </a:r>
          </a:p>
          <a:p>
            <a:pPr marL="0" indent="0" defTabSz="233679">
              <a:spcBef>
                <a:spcPts val="1600"/>
              </a:spcBef>
              <a:buSzTx/>
              <a:buNone/>
              <a:defRPr sz="760"/>
            </a:pPr>
            <a:r>
              <a:t>from SER a few years ago, and now I''m just doing it again - in order to </a:t>
            </a:r>
          </a:p>
          <a:p>
            <a:pPr marL="0" indent="0" defTabSz="233679">
              <a:spcBef>
                <a:spcPts val="1600"/>
              </a:spcBef>
              <a:buSzTx/>
              <a:buNone/>
              <a:defRPr sz="760"/>
            </a:pPr>
            <a:r>
              <a:t>bring you the same great value I did pulling this last time and for </a:t>
            </a:r>
          </a:p>
          <a:p>
            <a:pPr marL="0" indent="0" defTabSz="233679">
              <a:spcBef>
                <a:spcPts val="1600"/>
              </a:spcBef>
              <a:buSzTx/>
              <a:buNone/>
              <a:defRPr sz="760"/>
            </a:pPr>
            <a:r>
              <a:t>essentially the same reasons."  This may not necessarily be inaccurate, </a:t>
            </a:r>
          </a:p>
          <a:p>
            <a:pPr marL="0" indent="0" defTabSz="233679">
              <a:spcBef>
                <a:spcPts val="1600"/>
              </a:spcBef>
              <a:buSzTx/>
              <a:buNone/>
              <a:defRPr sz="760"/>
            </a:pPr>
            <a:r>
              <a:t>I''m just curious -- is that what you are essentially saying?</a:t>
            </a:r>
          </a:p>
          <a:p>
            <a:pPr marL="0" indent="0" defTabSz="233679">
              <a:spcBef>
                <a:spcPts val="1600"/>
              </a:spcBef>
              <a:buSzTx/>
              <a:buNone/>
              <a:defRPr sz="760"/>
            </a:pPr>
          </a:p>
          <a:p>
            <a:pPr marL="0" indent="0" defTabSz="233679">
              <a:spcBef>
                <a:spcPts val="1600"/>
              </a:spcBef>
              <a:buSzTx/>
              <a:buNone/>
              <a:defRPr sz="760"/>
            </a:pPr>
            <a:r>
              <a:t>&gt; there was no such system - in the last year, any person was component </a:t>
            </a:r>
          </a:p>
          <a:p>
            <a:pPr marL="0" indent="0" defTabSz="233679">
              <a:spcBef>
                <a:spcPts val="1600"/>
              </a:spcBef>
              <a:buSzTx/>
              <a:buNone/>
              <a:defRPr sz="760"/>
            </a:pPr>
            <a:r>
              <a:t>&gt; enough to vote or take decisions in important technical matter. This is </a:t>
            </a:r>
          </a:p>
          <a:p>
            <a:pPr marL="0" indent="0" defTabSz="233679">
              <a:spcBef>
                <a:spcPts val="1600"/>
              </a:spcBef>
              <a:buSzTx/>
              <a:buNone/>
              <a:defRPr sz="760"/>
            </a:pPr>
            <a:r>
              <a:t>&gt; not a methodology and the result was the quality degradation.</a:t>
            </a:r>
          </a:p>
          <a:p>
            <a:pPr marL="0" indent="0" defTabSz="233679">
              <a:spcBef>
                <a:spcPts val="1600"/>
              </a:spcBef>
              <a:buSzTx/>
              <a:buNone/>
              <a:defRPr sz="760"/>
            </a:pPr>
          </a:p>
          <a:p>
            <a:pPr marL="0" indent="0" defTabSz="233679">
              <a:spcBef>
                <a:spcPts val="1600"/>
              </a:spcBef>
              <a:buSzTx/>
              <a:buNone/>
              <a:defRPr sz="760"/>
            </a:pPr>
            <a:r>
              <a:t>Couldn''t this problem have been solved by implementing a more rigid, </a:t>
            </a:r>
          </a:p>
          <a:p>
            <a:pPr marL="0" indent="0" defTabSz="233679">
              <a:spcBef>
                <a:spcPts val="1600"/>
              </a:spcBef>
              <a:buSzTx/>
              <a:buNone/>
              <a:defRPr sz="760"/>
            </a:pPr>
            <a:r>
              <a:t>hierarchical distribution of authority that seems to be inevitably </a:t>
            </a:r>
          </a:p>
          <a:p>
            <a:pPr marL="0" indent="0" defTabSz="233679">
              <a:spcBef>
                <a:spcPts val="1600"/>
              </a:spcBef>
              <a:buSzTx/>
              <a:buNone/>
              <a:defRPr sz="760"/>
            </a:pPr>
            <a:r>
              <a:t>required with projects that start out ''organically'' and grow in </a:t>
            </a:r>
          </a:p>
          <a:p>
            <a:pPr marL="0" indent="0" defTabSz="233679">
              <a:spcBef>
                <a:spcPts val="1600"/>
              </a:spcBef>
              <a:buSzTx/>
              <a:buNone/>
              <a:defRPr sz="760"/>
            </a:pPr>
            <a:r>
              <a:t>sophistication?</a:t>
            </a:r>
          </a:p>
          <a:p>
            <a:pPr marL="0" indent="0" defTabSz="233679">
              <a:spcBef>
                <a:spcPts val="1600"/>
              </a:spcBef>
              <a:buSzTx/>
              <a:buNone/>
              <a:defRPr sz="760"/>
            </a:pPr>
          </a:p>
          <a:p>
            <a:pPr marL="0" indent="0" defTabSz="233679">
              <a:spcBef>
                <a:spcPts val="1600"/>
              </a:spcBef>
              <a:buSzTx/>
              <a:buNone/>
              <a:defRPr sz="760"/>
            </a:pPr>
            <a:r>
              <a:t>I realise that''s hard to do with any group of people - especially a </a:t>
            </a:r>
          </a:p>
          <a:p>
            <a:pPr marL="0" indent="0" defTabSz="233679">
              <a:spcBef>
                <a:spcPts val="1600"/>
              </a:spcBef>
              <a:buSzTx/>
              <a:buNone/>
              <a:defRPr sz="760"/>
            </a:pPr>
            <a:r>
              <a:t>group of people not accustomed to working that way.  But it seems to me </a:t>
            </a:r>
          </a:p>
          <a:p>
            <a:pPr marL="0" indent="0" defTabSz="233679">
              <a:spcBef>
                <a:spcPts val="1600"/>
              </a:spcBef>
              <a:buSzTx/>
              <a:buNone/>
              <a:defRPr sz="760"/>
            </a:pPr>
            <a:r>
              <a:t>like just about anything is better than a code fork.</a:t>
            </a:r>
          </a:p>
          <a:p>
            <a:pPr marL="0" indent="0" defTabSz="233679">
              <a:spcBef>
                <a:spcPts val="1600"/>
              </a:spcBef>
              <a:buSzTx/>
              <a:buNone/>
              <a:defRPr sz="760"/>
            </a:pPr>
          </a:p>
          <a:p>
            <a:pPr marL="0" indent="0" defTabSz="233679">
              <a:spcBef>
                <a:spcPts val="1600"/>
              </a:spcBef>
              <a:buSzTx/>
              <a:buNone/>
              <a:defRPr sz="760"/>
            </a:pPr>
            <a:r>
              <a:t>&gt; I agree and as I said before, taking the decision of crating OpenSIPS </a:t>
            </a:r>
          </a:p>
          <a:p>
            <a:pPr marL="0" indent="0" defTabSz="233679">
              <a:spcBef>
                <a:spcPts val="1600"/>
              </a:spcBef>
              <a:buSzTx/>
              <a:buNone/>
              <a:defRPr sz="760"/>
            </a:pPr>
            <a:r>
              <a:t>&gt; was one of the most difficult I ever done. I ''m aware of the impact it </a:t>
            </a:r>
          </a:p>
          <a:p>
            <a:pPr marL="0" indent="0" defTabSz="233679">
              <a:spcBef>
                <a:spcPts val="1600"/>
              </a:spcBef>
              <a:buSzTx/>
              <a:buNone/>
              <a:defRPr sz="760"/>
            </a:pPr>
            <a:r>
              <a:t>&gt; has, but I look into the future and my present actions wants to secure </a:t>
            </a:r>
          </a:p>
          <a:p>
            <a:pPr marL="0" indent="0" defTabSz="233679">
              <a:spcBef>
                <a:spcPts val="1600"/>
              </a:spcBef>
              <a:buSzTx/>
              <a:buNone/>
              <a:defRPr sz="760"/>
            </a:pPr>
            <a:r>
              <a:t>&gt; the project (under whatever name) for the future. Form my perspective, </a:t>
            </a:r>
          </a:p>
          <a:p>
            <a:pPr marL="0" indent="0" defTabSz="233679">
              <a:spcBef>
                <a:spcPts val="1600"/>
              </a:spcBef>
              <a:buSzTx/>
              <a:buNone/>
              <a:defRPr sz="760"/>
            </a:pPr>
            <a:r>
              <a:t>&gt; looking back over the last year, I do not see any evolution with OpenSER </a:t>
            </a:r>
          </a:p>
          <a:p>
            <a:pPr marL="0" indent="0" defTabSz="233679">
              <a:spcBef>
                <a:spcPts val="1600"/>
              </a:spcBef>
              <a:buSzTx/>
              <a:buNone/>
              <a:defRPr sz="760"/>
            </a:pPr>
            <a:r>
              <a:t>&gt; - just take a look at release 1.2 and release 1.4 (future) and tell me </a:t>
            </a:r>
          </a:p>
          <a:p>
            <a:pPr marL="0" indent="0" defTabSz="233679">
              <a:spcBef>
                <a:spcPts val="1600"/>
              </a:spcBef>
              <a:buSzTx/>
              <a:buNone/>
              <a:defRPr sz="760"/>
            </a:pPr>
            <a:r>
              <a:t>&gt; it is the same - going in the same direction is dead-end.</a:t>
            </a:r>
          </a:p>
          <a:p>
            <a:pPr marL="0" indent="0" defTabSz="233679">
              <a:spcBef>
                <a:spcPts val="1600"/>
              </a:spcBef>
              <a:buSzTx/>
              <a:buNone/>
              <a:defRPr sz="760"/>
            </a:pPr>
          </a:p>
          <a:p>
            <a:pPr marL="0" indent="0" defTabSz="233679">
              <a:spcBef>
                <a:spcPts val="1600"/>
              </a:spcBef>
              <a:buSzTx/>
              <a:buNone/>
              <a:defRPr sz="760"/>
            </a:pPr>
            <a:r>
              <a:t>As a casual reader of the changelogs and release notes, I was not </a:t>
            </a:r>
          </a:p>
          <a:p>
            <a:pPr marL="0" indent="0" defTabSz="233679">
              <a:spcBef>
                <a:spcPts val="1600"/>
              </a:spcBef>
              <a:buSzTx/>
              <a:buNone/>
              <a:defRPr sz="760"/>
            </a:pPr>
            <a:r>
              <a:t>particularly moved to say that 1.2.x and 1.4.x resemble each other, but </a:t>
            </a:r>
          </a:p>
          <a:p>
            <a:pPr marL="0" indent="0" defTabSz="233679">
              <a:spcBef>
                <a:spcPts val="1600"/>
              </a:spcBef>
              <a:buSzTx/>
              <a:buNone/>
              <a:defRPr sz="760"/>
            </a:pPr>
            <a:r>
              <a:t>because I do not dwell in the code nor participate in roadmapping I </a:t>
            </a:r>
          </a:p>
          <a:p>
            <a:pPr marL="0" indent="0" defTabSz="233679">
              <a:spcBef>
                <a:spcPts val="1600"/>
              </a:spcBef>
              <a:buSzTx/>
              <a:buNone/>
              <a:defRPr sz="760"/>
            </a:pPr>
            <a:r>
              <a:t>cannot possibly say for sure.  I would be eager to hear some of your </a:t>
            </a:r>
          </a:p>
          <a:p>
            <a:pPr marL="0" indent="0" defTabSz="233679">
              <a:spcBef>
                <a:spcPts val="1600"/>
              </a:spcBef>
              <a:buSzTx/>
              <a:buNone/>
              <a:defRPr sz="760"/>
            </a:pPr>
            <a:r>
              <a:t>thoughts on why you feel the direction of the incumbent OpenSER was </a:t>
            </a:r>
          </a:p>
          <a:p>
            <a:pPr marL="0" indent="0" defTabSz="233679">
              <a:spcBef>
                <a:spcPts val="1600"/>
              </a:spcBef>
              <a:buSzTx/>
              <a:buNone/>
              <a:defRPr sz="760"/>
            </a:pPr>
            <a:r>
              <a:t>stagnant.  It seemed to me as a mere user that there was movement </a:t>
            </a:r>
          </a:p>
          <a:p>
            <a:pPr marL="0" indent="0" defTabSz="233679">
              <a:spcBef>
                <a:spcPts val="1600"/>
              </a:spcBef>
              <a:buSzTx/>
              <a:buNone/>
              <a:defRPr sz="760"/>
            </a:pPr>
            <a:r>
              <a:t>forward on a variety of objectives.</a:t>
            </a:r>
          </a:p>
          <a:p>
            <a:pPr marL="0" indent="0" defTabSz="233679">
              <a:spcBef>
                <a:spcPts val="1600"/>
              </a:spcBef>
              <a:buSzTx/>
              <a:buNone/>
              <a:defRPr sz="760"/>
            </a:pPr>
          </a:p>
          <a:p>
            <a:pPr marL="0" indent="0" defTabSz="233679">
              <a:spcBef>
                <a:spcPts val="1600"/>
              </a:spcBef>
              <a:buSzTx/>
              <a:buNone/>
              <a:defRPr sz="760"/>
            </a:pPr>
            <a:r>
              <a:t>&gt;&gt; How do I know there won''t be more code forks or internecine feuds?  If </a:t>
            </a:r>
          </a:p>
          <a:p>
            <a:pPr marL="0" indent="0" defTabSz="233679">
              <a:spcBef>
                <a:spcPts val="1600"/>
              </a:spcBef>
              <a:buSzTx/>
              <a:buNone/>
              <a:defRPr sz="760"/>
            </a:pPr>
            <a:r>
              <a:t>&gt;&gt; I am a medium to large organisation with relatively high internal </a:t>
            </a:r>
          </a:p>
          <a:p>
            <a:pPr marL="0" indent="0" defTabSz="233679">
              <a:spcBef>
                <a:spcPts val="1600"/>
              </a:spcBef>
              <a:buSzTx/>
              <a:buNone/>
              <a:defRPr sz="760"/>
            </a:pPr>
            <a:r>
              <a:t>&gt;&gt; technical capital, I may see an economic rationale in taking an </a:t>
            </a:r>
          </a:p>
          <a:p>
            <a:pPr marL="0" indent="0" defTabSz="233679">
              <a:spcBef>
                <a:spcPts val="1600"/>
              </a:spcBef>
              <a:buSzTx/>
              <a:buNone/>
              <a:defRPr sz="760"/>
            </a:pPr>
            <a:r>
              <a:t>&gt;&gt; existing release and all maintenance of it in-house and *not* </a:t>
            </a:r>
          </a:p>
          <a:p>
            <a:pPr marL="0" indent="0" defTabSz="233679">
              <a:spcBef>
                <a:spcPts val="1600"/>
              </a:spcBef>
              <a:buSzTx/>
              <a:buNone/>
              <a:defRPr sz="760"/>
            </a:pPr>
            <a:r>
              <a:t>&gt;&gt; releasing the changes back to the community (after all, too many </a:t>
            </a:r>
          </a:p>
          <a:p>
            <a:pPr marL="0" indent="0" defTabSz="233679">
              <a:spcBef>
                <a:spcPts val="1600"/>
              </a:spcBef>
              <a:buSzTx/>
              <a:buNone/>
              <a:defRPr sz="760"/>
            </a:pPr>
            <a:r>
              <a:t>&gt;&gt; "communities" to choose from, if nothing else).  Or I may release it </a:t>
            </a:r>
          </a:p>
          <a:p>
            <a:pPr marL="0" indent="0" defTabSz="233679">
              <a:spcBef>
                <a:spcPts val="1600"/>
              </a:spcBef>
              <a:buSzTx/>
              <a:buNone/>
              <a:defRPr sz="760"/>
            </a:pPr>
            <a:r>
              <a:t>&gt;&gt; as my own code fork later, once it''s deviated enough.  Both of these </a:t>
            </a:r>
          </a:p>
          <a:p>
            <a:pPr marL="0" indent="0" defTabSz="233679">
              <a:spcBef>
                <a:spcPts val="1600"/>
              </a:spcBef>
              <a:buSzTx/>
              <a:buNone/>
              <a:defRPr sz="760"/>
            </a:pPr>
            <a:r>
              <a:t>&gt;&gt; damage and undermine the incipient ecosystem surrounding OpenSER.</a:t>
            </a:r>
          </a:p>
          <a:p>
            <a:pPr marL="0" indent="0" defTabSz="233679">
              <a:spcBef>
                <a:spcPts val="1600"/>
              </a:spcBef>
              <a:buSzTx/>
              <a:buNone/>
              <a:defRPr sz="760"/>
            </a:pPr>
            <a:r>
              <a:t>&gt;&gt;   </a:t>
            </a:r>
          </a:p>
          <a:p>
            <a:pPr marL="0" indent="0" defTabSz="233679">
              <a:spcBef>
                <a:spcPts val="1600"/>
              </a:spcBef>
              <a:buSzTx/>
              <a:buNone/>
              <a:defRPr sz="760"/>
            </a:pPr>
            <a:r>
              <a:t>&gt; [bogdan]</a:t>
            </a:r>
          </a:p>
          <a:p>
            <a:pPr marL="0" indent="0" defTabSz="233679">
              <a:spcBef>
                <a:spcPts val="1600"/>
              </a:spcBef>
              <a:buSzTx/>
              <a:buNone/>
              <a:defRPr sz="760"/>
            </a:pPr>
            <a:r>
              <a:t>&gt; for me this is not an option.</a:t>
            </a:r>
          </a:p>
          <a:p>
            <a:pPr marL="0" indent="0" defTabSz="233679">
              <a:spcBef>
                <a:spcPts val="1600"/>
              </a:spcBef>
              <a:buSzTx/>
              <a:buNone/>
              <a:defRPr sz="760"/>
            </a:pPr>
          </a:p>
          <a:p>
            <a:pPr marL="0" indent="0" defTabSz="233679">
              <a:spcBef>
                <a:spcPts val="1600"/>
              </a:spcBef>
              <a:buSzTx/>
              <a:buNone/>
              <a:defRPr sz="760"/>
            </a:pPr>
            <a:r>
              <a:t>I know.  I meant if I were a user of OpenSER, I might wonder if it''s </a:t>
            </a:r>
          </a:p>
          <a:p>
            <a:pPr marL="0" indent="0" defTabSz="233679">
              <a:spcBef>
                <a:spcPts val="1600"/>
              </a:spcBef>
              <a:buSzTx/>
              <a:buNone/>
              <a:defRPr sz="760"/>
            </a:pPr>
            <a:r>
              <a:t>worth it to just snapshot the current release, take it in-house, and not </a:t>
            </a:r>
          </a:p>
          <a:p>
            <a:pPr marL="0" indent="0" defTabSz="233679">
              <a:spcBef>
                <a:spcPts val="1600"/>
              </a:spcBef>
              <a:buSzTx/>
              <a:buNone/>
              <a:defRPr sz="760"/>
            </a:pPr>
            <a:r>
              <a:t>worry about what I perceive to be perennial madness and instability in </a:t>
            </a:r>
          </a:p>
          <a:p>
            <a:pPr marL="0" indent="0" defTabSz="233679">
              <a:spcBef>
                <a:spcPts val="1600"/>
              </a:spcBef>
              <a:buSzTx/>
              <a:buNone/>
              <a:defRPr sz="760"/>
            </a:pPr>
            <a:r>
              <a:t>the realm of the official maintainers.  Maybe I''d backport some of their </a:t>
            </a:r>
          </a:p>
          <a:p>
            <a:pPr marL="0" indent="0" defTabSz="233679">
              <a:spcBef>
                <a:spcPts val="1600"/>
              </a:spcBef>
              <a:buSzTx/>
              <a:buNone/>
              <a:defRPr sz="760"/>
            </a:pPr>
            <a:r>
              <a:t>critical fixes but otherwise try to keep away from official releases.</a:t>
            </a:r>
          </a:p>
          <a:p>
            <a:pPr marL="0" indent="0" defTabSz="233679">
              <a:spcBef>
                <a:spcPts val="1600"/>
              </a:spcBef>
              <a:buSzTx/>
              <a:buNone/>
              <a:defRPr sz="760"/>
            </a:pPr>
          </a:p>
          <a:p>
            <a:pPr marL="0" indent="0" defTabSz="233679">
              <a:spcBef>
                <a:spcPts val="1600"/>
              </a:spcBef>
              <a:buSzTx/>
              <a:buNone/>
              <a:defRPr sz="760"/>
            </a:pPr>
            <a:r>
              <a:t>By all accounts this is a bad approach from a management perspective, </a:t>
            </a:r>
          </a:p>
          <a:p>
            <a:pPr marL="0" indent="0" defTabSz="233679">
              <a:spcBef>
                <a:spcPts val="1600"/>
              </a:spcBef>
              <a:buSzTx/>
              <a:buNone/>
              <a:defRPr sz="760"/>
            </a:pPr>
            <a:r>
              <a:t>but its appeal is inversely proportional to one''s confidence in the </a:t>
            </a:r>
          </a:p>
          <a:p>
            <a:pPr marL="0" indent="0" defTabSz="233679">
              <a:spcBef>
                <a:spcPts val="1600"/>
              </a:spcBef>
              <a:buSzTx/>
              <a:buNone/>
              <a:defRPr sz="760"/>
            </a:pPr>
            <a:r>
              <a:t>leadership and cohesion of the official project.</a:t>
            </a:r>
          </a:p>
          <a:p>
            <a:pPr marL="0" indent="0" defTabSz="233679">
              <a:spcBef>
                <a:spcPts val="1600"/>
              </a:spcBef>
              <a:buSzTx/>
              <a:buNone/>
              <a:defRPr sz="760"/>
            </a:pPr>
          </a:p>
          <a:p>
            <a:pPr marL="0" indent="0" defTabSz="233679">
              <a:spcBef>
                <a:spcPts val="1600"/>
              </a:spcBef>
              <a:buSzTx/>
              <a:buNone/>
              <a:defRPr sz="760"/>
            </a:pPr>
            <a:r>
              <a:t>&gt; exactly my point - there is no unity/consent/process/value in taken </a:t>
            </a:r>
          </a:p>
          <a:p>
            <a:pPr marL="0" indent="0" defTabSz="233679">
              <a:spcBef>
                <a:spcPts val="1600"/>
              </a:spcBef>
              <a:buSzTx/>
              <a:buNone/>
              <a:defRPr sz="760"/>
            </a:pPr>
            <a:r>
              <a:t>&gt; decisions with OpenSER - see what happened with the 1.4 release. Do you </a:t>
            </a:r>
          </a:p>
          <a:p>
            <a:pPr marL="0" indent="0" defTabSz="233679">
              <a:spcBef>
                <a:spcPts val="1600"/>
              </a:spcBef>
              <a:buSzTx/>
              <a:buNone/>
              <a:defRPr sz="760"/>
            </a:pPr>
            <a:r>
              <a:t>&gt; find it an example of reliability for  a business?</a:t>
            </a:r>
          </a:p>
          <a:p>
            <a:pPr marL="0" indent="0" defTabSz="233679">
              <a:spcBef>
                <a:spcPts val="1600"/>
              </a:spcBef>
              <a:buSzTx/>
              <a:buNone/>
              <a:defRPr sz="760"/>
            </a:pPr>
          </a:p>
          <a:p>
            <a:pPr marL="0" indent="0" defTabSz="233679">
              <a:spcBef>
                <a:spcPts val="1600"/>
              </a:spcBef>
              <a:buSzTx/>
              <a:buNone/>
              <a:defRPr sz="760"/>
            </a:pPr>
            <a:r>
              <a:t>What, exactly, happened in the 1.4 release that should cast doubt upon </a:t>
            </a:r>
          </a:p>
          <a:p>
            <a:pPr marL="0" indent="0" defTabSz="233679">
              <a:spcBef>
                <a:spcPts val="1600"/>
              </a:spcBef>
              <a:buSzTx/>
              <a:buNone/>
              <a:defRPr sz="760"/>
            </a:pPr>
            <a:r>
              <a:t>it from a reliability perspective?  I ask because I genuinely do not know.</a:t>
            </a:r>
          </a:p>
          <a:p>
            <a:pPr marL="0" indent="0" defTabSz="233679">
              <a:spcBef>
                <a:spcPts val="1600"/>
              </a:spcBef>
              <a:buSzTx/>
              <a:buNone/>
              <a:defRPr sz="760"/>
            </a:pPr>
          </a:p>
          <a:p>
            <a:pPr marL="0" indent="0" defTabSz="233679">
              <a:spcBef>
                <a:spcPts val="1600"/>
              </a:spcBef>
              <a:buSzTx/>
              <a:buNone/>
              <a:defRPr sz="760"/>
            </a:pPr>
            <a:r>
              <a:t>&gt; I asked myself the same question and I debated the matter with other </a:t>
            </a:r>
          </a:p>
          <a:p>
            <a:pPr marL="0" indent="0" defTabSz="233679">
              <a:spcBef>
                <a:spcPts val="1600"/>
              </a:spcBef>
              <a:buSzTx/>
              <a:buNone/>
              <a:defRPr sz="760"/>
            </a:pPr>
            <a:r>
              <a:t>&gt; people (I like to get as many opinions on some matters) - and the key </a:t>
            </a:r>
          </a:p>
          <a:p>
            <a:pPr marL="0" indent="0" defTabSz="233679">
              <a:spcBef>
                <a:spcPts val="1600"/>
              </a:spcBef>
              <a:buSzTx/>
              <a:buNone/>
              <a:defRPr sz="760"/>
            </a:pPr>
            <a:r>
              <a:t>&gt; word is control - to organize the project in such a way to be </a:t>
            </a:r>
          </a:p>
          <a:p>
            <a:pPr marL="0" indent="0" defTabSz="233679">
              <a:spcBef>
                <a:spcPts val="1600"/>
              </a:spcBef>
              <a:buSzTx/>
              <a:buNone/>
              <a:defRPr sz="760"/>
            </a:pPr>
            <a:r>
              <a:t>&gt; controllable. This does not mean to define rules, but to have a system </a:t>
            </a:r>
          </a:p>
          <a:p>
            <a:pPr marL="0" indent="0" defTabSz="233679">
              <a:spcBef>
                <a:spcPts val="1600"/>
              </a:spcBef>
              <a:buSzTx/>
              <a:buNone/>
              <a:defRPr sz="760"/>
            </a:pPr>
            <a:r>
              <a:t>&gt; that will guarantee decision making based on value - being able to make </a:t>
            </a:r>
          </a:p>
          <a:p>
            <a:pPr marL="0" indent="0" defTabSz="233679">
              <a:spcBef>
                <a:spcPts val="1600"/>
              </a:spcBef>
              <a:buSzTx/>
              <a:buNone/>
              <a:defRPr sz="760"/>
            </a:pPr>
            <a:r>
              <a:t>&gt; decisions, means you can control. It is like all the countries - there </a:t>
            </a:r>
          </a:p>
          <a:p>
            <a:pPr marL="0" indent="0" defTabSz="233679">
              <a:spcBef>
                <a:spcPts val="1600"/>
              </a:spcBef>
              <a:buSzTx/>
              <a:buNone/>
              <a:defRPr sz="760"/>
            </a:pPr>
            <a:r>
              <a:t>&gt; is a form of control across each country (government, monarchy, etc) </a:t>
            </a:r>
          </a:p>
          <a:p>
            <a:pPr marL="0" indent="0" defTabSz="233679">
              <a:spcBef>
                <a:spcPts val="1600"/>
              </a:spcBef>
              <a:buSzTx/>
              <a:buNone/>
              <a:defRPr sz="760"/>
            </a:pPr>
            <a:r>
              <a:t>&gt; that ensure the functionality of the country.</a:t>
            </a:r>
          </a:p>
          <a:p>
            <a:pPr marL="0" indent="0" defTabSz="233679">
              <a:spcBef>
                <a:spcPts val="1600"/>
              </a:spcBef>
              <a:buSzTx/>
              <a:buNone/>
              <a:defRPr sz="760"/>
            </a:pPr>
          </a:p>
          <a:p>
            <a:pPr marL="0" indent="0" defTabSz="233679">
              <a:spcBef>
                <a:spcPts val="1600"/>
              </a:spcBef>
              <a:buSzTx/>
              <a:buNone/>
              <a:defRPr sz="760"/>
            </a:pPr>
            <a:r>
              <a:t>And you do not feel that a revamping of the ground rules in the </a:t>
            </a:r>
          </a:p>
          <a:p>
            <a:pPr marL="0" indent="0" defTabSz="233679">
              <a:spcBef>
                <a:spcPts val="1600"/>
              </a:spcBef>
              <a:buSzTx/>
              <a:buNone/>
              <a:defRPr sz="760"/>
            </a:pPr>
            <a:r>
              <a:t>incumbent project could have been achieved?  In other words, couldn''t </a:t>
            </a:r>
          </a:p>
          <a:p>
            <a:pPr marL="0" indent="0" defTabSz="233679">
              <a:spcBef>
                <a:spcPts val="1600"/>
              </a:spcBef>
              <a:buSzTx/>
              <a:buNone/>
              <a:defRPr sz="760"/>
            </a:pPr>
            <a:r>
              <a:t>you have said to everyone:  "Look, what we''ve got right now isn''t </a:t>
            </a:r>
          </a:p>
          <a:p>
            <a:pPr marL="0" indent="0" defTabSz="233679">
              <a:spcBef>
                <a:spcPts val="1600"/>
              </a:spcBef>
              <a:buSzTx/>
              <a:buNone/>
              <a:defRPr sz="760"/>
            </a:pPr>
            <a:r>
              <a:t>working [for the following reasons] and it must change, or I might have </a:t>
            </a:r>
          </a:p>
          <a:p>
            <a:pPr marL="0" indent="0" defTabSz="233679">
              <a:spcBef>
                <a:spcPts val="1600"/>
              </a:spcBef>
              <a:buSzTx/>
              <a:buNone/>
              <a:defRPr sz="760"/>
            </a:pPr>
            <a:r>
              <a:t>to go make my own fork?"</a:t>
            </a:r>
          </a:p>
          <a:p>
            <a:pPr marL="0" indent="0" defTabSz="233679">
              <a:spcBef>
                <a:spcPts val="1600"/>
              </a:spcBef>
              <a:buSzTx/>
              <a:buNone/>
              <a:defRPr sz="760"/>
            </a:pPr>
          </a:p>
          <a:p>
            <a:pPr marL="0" indent="0" defTabSz="233679">
              <a:spcBef>
                <a:spcPts val="1600"/>
              </a:spcBef>
              <a:buSzTx/>
              <a:buNone/>
              <a:defRPr sz="760"/>
            </a:pPr>
            <a:r>
              <a:t>Best,</a:t>
            </a:r>
          </a:p>
          <a:p>
            <a:pPr marL="0" indent="0" defTabSz="233679">
              <a:spcBef>
                <a:spcPts val="1600"/>
              </a:spcBef>
              <a:buSzTx/>
              <a:buNone/>
              <a:defRPr sz="760"/>
            </a:pPr>
          </a:p>
          <a:p>
            <a:pPr marL="0" indent="0" defTabSz="233679">
              <a:spcBef>
                <a:spcPts val="1600"/>
              </a:spcBef>
              <a:buSzTx/>
              <a:buNone/>
              <a:defRPr sz="760"/>
            </a:pPr>
            <a:r>
              <a:t>-- Alex</a:t>
            </a:r>
          </a:p>
          <a:p>
            <a:pPr marL="0" indent="0" defTabSz="233679">
              <a:spcBef>
                <a:spcPts val="1600"/>
              </a:spcBef>
              <a:buSzTx/>
              <a:buNone/>
              <a:defRPr sz="760"/>
            </a:pPr>
          </a:p>
          <a:p>
            <a:pPr marL="0" indent="0" defTabSz="233679">
              <a:spcBef>
                <a:spcPts val="1600"/>
              </a:spcBef>
              <a:buSzTx/>
              <a:buNone/>
              <a:defRPr sz="760"/>
            </a:pPr>
            <a:r>
              <a:t>-- </a:t>
            </a:r>
          </a:p>
          <a:p>
            <a:pPr marL="0" indent="0" defTabSz="233679">
              <a:spcBef>
                <a:spcPts val="1600"/>
              </a:spcBef>
              <a:buSzTx/>
              <a:buNone/>
              <a:defRPr sz="760"/>
            </a:pPr>
            <a:r>
              <a:t>Alex Balashov</a:t>
            </a:r>
          </a:p>
          <a:p>
            <a:pPr marL="0" indent="0" defTabSz="233679">
              <a:spcBef>
                <a:spcPts val="1600"/>
              </a:spcBef>
              <a:buSzTx/>
              <a:buNone/>
              <a:defRPr sz="760"/>
            </a:pPr>
            <a:r>
              <a:t>Evariste Systems</a:t>
            </a:r>
          </a:p>
          <a:p>
            <a:pPr marL="0" indent="0" defTabSz="233679">
              <a:spcBef>
                <a:spcPts val="1600"/>
              </a:spcBef>
              <a:buSzTx/>
              <a:buNone/>
              <a:defRPr sz="760"/>
            </a:pPr>
            <a:r>
              <a:t>Web    : http://www.evaristesys.com/</a:t>
            </a:r>
          </a:p>
          <a:p>
            <a:pPr marL="0" indent="0" defTabSz="233679">
              <a:spcBef>
                <a:spcPts val="1600"/>
              </a:spcBef>
              <a:buSzTx/>
              <a:buNone/>
              <a:defRPr sz="760"/>
            </a:pPr>
            <a:r>
              <a:t>Tel    : (+1) (678) 954-0670</a:t>
            </a:r>
          </a:p>
          <a:p>
            <a:pPr marL="0" indent="0" defTabSz="233679">
              <a:spcBef>
                <a:spcPts val="1600"/>
              </a:spcBef>
              <a:buSzTx/>
              <a:buNone/>
              <a:defRPr sz="760"/>
            </a:pPr>
            <a:r>
              <a:t>Direct : (+1) (678) 954-0671</a:t>
            </a:r>
          </a:p>
          <a:p>
            <a:pPr marL="0" indent="0" defTabSz="233679">
              <a:spcBef>
                <a:spcPts val="1600"/>
              </a:spcBef>
              <a:buSzTx/>
              <a:buNone/>
              <a:defRPr sz="760"/>
            </a:pPr>
            <a:r>
              <a:t>Mobile : (+1) (706) 338-8599'</a:t>
            </a:r>
          </a:p>
        </p:txBody>
      </p:sp>
      <p:sp>
        <p:nvSpPr>
          <p:cNvPr id="438" name="Shape 438"/>
          <p:cNvSpPr/>
          <p:nvPr/>
        </p:nvSpPr>
        <p:spPr>
          <a:xfrm>
            <a:off x="3676129" y="86931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pPr defTabSz="350520">
              <a:defRPr sz="4800"/>
            </a:pPr>
            <a:r>
              <a:t>Methodology</a:t>
            </a:r>
          </a:p>
          <a:p>
            <a:pPr defTabSz="350520">
              <a:spcBef>
                <a:spcPts val="1900"/>
              </a:spcBef>
              <a:defRPr i="1" sz="2640"/>
            </a:pPr>
            <a:r>
              <a:t>Social network analysis of open source developers’ interaction graphs</a:t>
            </a:r>
          </a:p>
        </p:txBody>
      </p:sp>
      <p:sp>
        <p:nvSpPr>
          <p:cNvPr id="441" name="Shape 441"/>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442" name="Shape 44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a:r>
              <a:t>Communication</a:t>
            </a:r>
          </a:p>
        </p:txBody>
      </p:sp>
      <p:sp>
        <p:nvSpPr>
          <p:cNvPr id="445" name="Shape 445"/>
          <p:cNvSpPr/>
          <p:nvPr>
            <p:ph type="body" sz="half" idx="1"/>
          </p:nvPr>
        </p:nvSpPr>
        <p:spPr>
          <a:xfrm>
            <a:off x="731093" y="2445642"/>
            <a:ext cx="11378358" cy="3294758"/>
          </a:xfrm>
          <a:prstGeom prst="rect">
            <a:avLst/>
          </a:prstGeom>
        </p:spPr>
        <p:txBody>
          <a:bodyPr/>
          <a:lstStyle/>
          <a:p>
            <a:pPr/>
            <a:r>
              <a:t>Interactions can be modeled as graphs</a:t>
            </a:r>
          </a:p>
          <a:p>
            <a:pPr/>
            <a:r>
              <a:t>Graphs change through time</a:t>
            </a:r>
          </a:p>
        </p:txBody>
      </p:sp>
      <p:sp>
        <p:nvSpPr>
          <p:cNvPr id="446" name="Shape 4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7"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448"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449"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450" name="Shape 450"/>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451"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452"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453"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454"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455" name="Shape 455"/>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57" name="epc-flow-charts.pdf"/>
          <p:cNvPicPr>
            <a:picLocks noChangeAspect="1"/>
          </p:cNvPicPr>
          <p:nvPr>
            <p:ph type="pic" idx="13"/>
          </p:nvPr>
        </p:nvPicPr>
        <p:blipFill>
          <a:blip r:embed="rId3">
            <a:extLst/>
          </a:blip>
          <a:srcRect l="0" t="0" r="0" b="0"/>
          <a:stretch>
            <a:fillRect/>
          </a:stretch>
        </p:blipFill>
        <p:spPr>
          <a:xfrm>
            <a:off x="2997200" y="1859756"/>
            <a:ext cx="8111112" cy="6973951"/>
          </a:xfrm>
          <a:prstGeom prst="rect">
            <a:avLst/>
          </a:prstGeom>
        </p:spPr>
      </p:pic>
      <p:sp>
        <p:nvSpPr>
          <p:cNvPr id="458" name="Shape 458"/>
          <p:cNvSpPr/>
          <p:nvPr>
            <p:ph type="title"/>
          </p:nvPr>
        </p:nvSpPr>
        <p:spPr>
          <a:xfrm>
            <a:off x="1270000" y="292100"/>
            <a:ext cx="10464800" cy="1422400"/>
          </a:xfrm>
          <a:prstGeom prst="rect">
            <a:avLst/>
          </a:prstGeom>
        </p:spPr>
        <p:txBody>
          <a:bodyPr/>
          <a:lstStyle/>
          <a:p>
            <a:pPr/>
            <a:r>
              <a:t>Methodology</a:t>
            </a:r>
          </a:p>
        </p:txBody>
      </p:sp>
      <p:sp>
        <p:nvSpPr>
          <p:cNvPr id="459" name="Shape 459"/>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0" name="Shape 460"/>
          <p:cNvSpPr/>
          <p:nvPr/>
        </p:nvSpPr>
        <p:spPr>
          <a:xfrm>
            <a:off x="2914726" y="31305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461" name="Shape 461"/>
          <p:cNvSpPr/>
          <p:nvPr/>
        </p:nvSpPr>
        <p:spPr>
          <a:xfrm>
            <a:off x="264312" y="4908549"/>
            <a:ext cx="277337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What is this about?</a:t>
            </a:r>
          </a:p>
        </p:txBody>
      </p:sp>
      <p:sp>
        <p:nvSpPr>
          <p:cNvPr id="132" name="Shape 132"/>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happens to trigger forking</a:t>
            </a:r>
          </a:p>
          <a:p>
            <a:pPr lvl="1" marL="685799" indent="-342899">
              <a:defRPr sz="2100"/>
            </a:pPr>
            <a:r>
              <a:t>Can we do something to predict when the community started to disintegrate</a:t>
            </a:r>
          </a:p>
        </p:txBody>
      </p:sp>
      <p:sp>
        <p:nvSpPr>
          <p:cNvPr id="133" name="Shape 133"/>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6" name="Group 136"/>
          <p:cNvGrpSpPr/>
          <p:nvPr/>
        </p:nvGrpSpPr>
        <p:grpSpPr>
          <a:xfrm>
            <a:off x="7007215" y="2926691"/>
            <a:ext cx="5051344" cy="5326438"/>
            <a:chOff x="0" y="0"/>
            <a:chExt cx="5051343" cy="5326437"/>
          </a:xfrm>
        </p:grpSpPr>
        <p:pic>
          <p:nvPicPr>
            <p:cNvPr id="135"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4"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a:r>
              <a:t>Statistical Model</a:t>
            </a:r>
          </a:p>
        </p:txBody>
      </p:sp>
      <p:sp>
        <p:nvSpPr>
          <p:cNvPr id="464" name="Shape 464"/>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465" name="Shape 46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7" name="Shape 467"/>
          <p:cNvSpPr/>
          <p:nvPr>
            <p:ph type="title"/>
          </p:nvPr>
        </p:nvSpPr>
        <p:spPr>
          <a:prstGeom prst="rect">
            <a:avLst/>
          </a:prstGeom>
        </p:spPr>
        <p:txBody>
          <a:bodyPr/>
          <a:lstStyle>
            <a:lvl1pPr defTabSz="490727">
              <a:defRPr sz="6719"/>
            </a:lvl1pPr>
          </a:lstStyle>
          <a:p>
            <a:pPr/>
            <a:r>
              <a:t>Statistical Model</a:t>
            </a:r>
          </a:p>
        </p:txBody>
      </p:sp>
      <p:sp>
        <p:nvSpPr>
          <p:cNvPr id="468" name="Shape 46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9" name="Shape 469"/>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470"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471"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472" name="Shape 472"/>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473" name="Shape 473"/>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5" name="Shape 475"/>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476" name="Shape 476"/>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477" name="Shape 47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80"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81" name="Shape 48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a:r>
              <a:t>Summary</a:t>
            </a:r>
          </a:p>
        </p:txBody>
      </p:sp>
      <p:sp>
        <p:nvSpPr>
          <p:cNvPr id="484" name="Shape 484"/>
          <p:cNvSpPr/>
          <p:nvPr>
            <p:ph type="body" idx="1"/>
          </p:nvPr>
        </p:nvSpPr>
        <p:spPr>
          <a:prstGeom prst="rect">
            <a:avLst/>
          </a:prstGeom>
        </p:spPr>
        <p:txBody>
          <a:bodyPr/>
          <a:lstStyle/>
          <a:p>
            <a:pPr marL="342264" indent="-342264" defTabSz="449833">
              <a:spcBef>
                <a:spcPts val="3200"/>
              </a:spcBef>
              <a:defRPr sz="2772"/>
            </a:pPr>
            <a:r>
              <a:t>Represented longitudinal dynamics in conflict-driven vs. non-conflict-driven forks</a:t>
            </a:r>
          </a:p>
          <a:p>
            <a:pPr marL="342264" indent="-342264" defTabSz="449833">
              <a:spcBef>
                <a:spcPts val="3200"/>
              </a:spcBef>
              <a:defRPr sz="2772"/>
            </a:pPr>
            <a:r>
              <a:t>Suggested indicators of unhealthy dynamics to suggest intervention</a:t>
            </a:r>
          </a:p>
          <a:p>
            <a:pPr marL="342264" indent="-342264" defTabSz="449833">
              <a:spcBef>
                <a:spcPts val="3200"/>
              </a:spcBef>
              <a:defRPr sz="2772"/>
            </a:pPr>
            <a:r>
              <a:t>Detected pre-fork anomalies suggestive of negative communication sentiments </a:t>
            </a:r>
          </a:p>
          <a:p>
            <a:pPr marL="342264" indent="-342264" defTabSz="449833">
              <a:spcBef>
                <a:spcPts val="3200"/>
              </a:spcBef>
              <a:defRPr sz="2772"/>
            </a:pPr>
            <a:r>
              <a:t>Expressed underlying properties/values of community behavior as model effects and their significance</a:t>
            </a:r>
          </a:p>
          <a:p>
            <a:pPr marL="342264" indent="-342264" defTabSz="449833">
              <a:spcBef>
                <a:spcPts val="3200"/>
              </a:spcBef>
              <a:defRPr sz="2772"/>
            </a:pPr>
            <a:r>
              <a:t>Good starting point for gaining an understanding of longitudinal change of underlying properties of an open source project community. </a:t>
            </a:r>
            <a:r>
              <a:rPr sz="1001">
                <a:solidFill>
                  <a:srgbClr val="A6AAA9"/>
                </a:solidFill>
              </a:rPr>
              <a:t>(e.g. Github plug-in indicator)</a:t>
            </a:r>
          </a:p>
        </p:txBody>
      </p:sp>
      <p:sp>
        <p:nvSpPr>
          <p:cNvPr id="485" name="Shape 48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prstGeom prst="rect">
            <a:avLst/>
          </a:prstGeom>
        </p:spPr>
        <p:txBody>
          <a:bodyPr/>
          <a:lstStyle/>
          <a:p>
            <a:pPr/>
            <a:r>
              <a:t>Future Work</a:t>
            </a:r>
          </a:p>
        </p:txBody>
      </p:sp>
      <p:sp>
        <p:nvSpPr>
          <p:cNvPr id="488" name="Shape 488"/>
          <p:cNvSpPr/>
          <p:nvPr>
            <p:ph type="body" sz="half" idx="1"/>
          </p:nvPr>
        </p:nvSpPr>
        <p:spPr>
          <a:xfrm>
            <a:off x="965200" y="2387600"/>
            <a:ext cx="6442621" cy="6705600"/>
          </a:xfrm>
          <a:prstGeom prst="rect">
            <a:avLst/>
          </a:prstGeom>
        </p:spPr>
        <p:txBody>
          <a:bodyPr/>
          <a:lstStyle/>
          <a:p>
            <a:pPr marL="0" indent="0">
              <a:buSzTx/>
              <a:buNone/>
            </a:pPr>
          </a:p>
        </p:txBody>
      </p:sp>
      <p:sp>
        <p:nvSpPr>
          <p:cNvPr id="489" name="Shape 48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92" name="Group 492"/>
          <p:cNvGrpSpPr/>
          <p:nvPr/>
        </p:nvGrpSpPr>
        <p:grpSpPr>
          <a:xfrm>
            <a:off x="7848783" y="2236024"/>
            <a:ext cx="4413696" cy="3586754"/>
            <a:chOff x="0" y="0"/>
            <a:chExt cx="4413694" cy="3586753"/>
          </a:xfrm>
        </p:grpSpPr>
        <p:pic>
          <p:nvPicPr>
            <p:cNvPr id="491" name="01_time_series_noise_data.jpg"/>
            <p:cNvPicPr>
              <a:picLocks noChangeAspect="1"/>
            </p:cNvPicPr>
            <p:nvPr/>
          </p:nvPicPr>
          <p:blipFill>
            <a:blip r:embed="rId2">
              <a:extLst/>
            </a:blip>
            <a:srcRect l="2217" t="0" r="10361" b="0"/>
            <a:stretch>
              <a:fillRect/>
            </a:stretch>
          </p:blipFill>
          <p:spPr>
            <a:xfrm>
              <a:off x="127000" y="88900"/>
              <a:ext cx="4159695" cy="3256554"/>
            </a:xfrm>
            <a:prstGeom prst="rect">
              <a:avLst/>
            </a:prstGeom>
            <a:ln>
              <a:noFill/>
            </a:ln>
            <a:effectLst/>
          </p:spPr>
        </p:pic>
        <p:pic>
          <p:nvPicPr>
            <p:cNvPr id="490" name=""/>
            <p:cNvPicPr>
              <a:picLocks noChangeAspect="0"/>
            </p:cNvPicPr>
            <p:nvPr/>
          </p:nvPicPr>
          <p:blipFill>
            <a:blip r:embed="rId3">
              <a:extLst/>
            </a:blip>
            <a:stretch>
              <a:fillRect/>
            </a:stretch>
          </p:blipFill>
          <p:spPr>
            <a:xfrm>
              <a:off x="-1" y="-1"/>
              <a:ext cx="4413696" cy="3586755"/>
            </a:xfrm>
            <a:prstGeom prst="rect">
              <a:avLst/>
            </a:prstGeom>
            <a:effectLst/>
          </p:spPr>
        </p:pic>
      </p:grpSp>
      <p:grpSp>
        <p:nvGrpSpPr>
          <p:cNvPr id="495" name="Group 495"/>
          <p:cNvGrpSpPr/>
          <p:nvPr/>
        </p:nvGrpSpPr>
        <p:grpSpPr>
          <a:xfrm>
            <a:off x="7848782" y="6057784"/>
            <a:ext cx="4413696" cy="3208709"/>
            <a:chOff x="0" y="0"/>
            <a:chExt cx="4413694" cy="3208708"/>
          </a:xfrm>
        </p:grpSpPr>
        <p:pic>
          <p:nvPicPr>
            <p:cNvPr id="494" name="3575872381_0da1eec53a.jpg"/>
            <p:cNvPicPr>
              <a:picLocks noChangeAspect="1"/>
            </p:cNvPicPr>
            <p:nvPr/>
          </p:nvPicPr>
          <p:blipFill>
            <a:blip r:embed="rId4">
              <a:extLst/>
            </a:blip>
            <a:srcRect l="0" t="0" r="0" b="0"/>
            <a:stretch>
              <a:fillRect/>
            </a:stretch>
          </p:blipFill>
          <p:spPr>
            <a:xfrm>
              <a:off x="127000" y="88900"/>
              <a:ext cx="4159695" cy="2878509"/>
            </a:xfrm>
            <a:prstGeom prst="rect">
              <a:avLst/>
            </a:prstGeom>
            <a:ln>
              <a:noFill/>
            </a:ln>
            <a:effectLst/>
          </p:spPr>
        </p:pic>
        <p:pic>
          <p:nvPicPr>
            <p:cNvPr id="493" name=""/>
            <p:cNvPicPr>
              <a:picLocks noChangeAspect="0"/>
            </p:cNvPicPr>
            <p:nvPr/>
          </p:nvPicPr>
          <p:blipFill>
            <a:blip r:embed="rId5">
              <a:extLst/>
            </a:blip>
            <a:stretch>
              <a:fillRect/>
            </a:stretch>
          </p:blipFill>
          <p:spPr>
            <a:xfrm>
              <a:off x="-1" y="-1"/>
              <a:ext cx="4413696" cy="3208710"/>
            </a:xfrm>
            <a:prstGeom prst="rect">
              <a:avLst/>
            </a:prstGeom>
            <a:effectLst/>
          </p:spPr>
        </p:pic>
      </p:gr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pPr/>
          </a:p>
        </p:txBody>
      </p:sp>
      <p:sp>
        <p:nvSpPr>
          <p:cNvPr id="498" name="Shape 498"/>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00"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2" name="Shape 502"/>
          <p:cNvSpPr/>
          <p:nvPr>
            <p:ph type="title"/>
          </p:nvPr>
        </p:nvSpPr>
        <p:spPr>
          <a:xfrm>
            <a:off x="1270000" y="292100"/>
            <a:ext cx="10464800" cy="1422400"/>
          </a:xfrm>
          <a:prstGeom prst="rect">
            <a:avLst/>
          </a:prstGeom>
        </p:spPr>
        <p:txBody>
          <a:bodyPr/>
          <a:lstStyle/>
          <a:p>
            <a:pPr/>
            <a:r>
              <a:t>Developer Interactions</a:t>
            </a:r>
          </a:p>
        </p:txBody>
      </p:sp>
      <p:sp>
        <p:nvSpPr>
          <p:cNvPr id="503" name="Shape 503"/>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4" name="Shape 504"/>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6" name="Shape 506"/>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07" name="Shape 507"/>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08" name="Shape 50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What is this about?</a:t>
            </a:r>
          </a:p>
        </p:txBody>
      </p:sp>
      <p:sp>
        <p:nvSpPr>
          <p:cNvPr id="139" name="Shape 139"/>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(SD) interact</a:t>
            </a:r>
          </a:p>
          <a:p>
            <a:pPr lvl="1">
              <a:defRPr sz="2200"/>
            </a:pPr>
            <a:r>
              <a:t>They can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0" name="Shape 140"/>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1" name="Shape 141"/>
          <p:cNvSpPr/>
          <p:nvPr/>
        </p:nvSpPr>
        <p:spPr>
          <a:xfrm>
            <a:off x="5331510" y="2089150"/>
            <a:ext cx="234178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Big Picture</a:t>
            </a:r>
          </a:p>
        </p:txBody>
      </p:sp>
      <p:sp>
        <p:nvSpPr>
          <p:cNvPr id="142" name="Shape 142"/>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p:nvPr>
        </p:nvSpPr>
        <p:spPr>
          <a:prstGeom prst="rect">
            <a:avLst/>
          </a:prstGeom>
        </p:spPr>
        <p:txBody>
          <a:bodyPr/>
          <a:lstStyle/>
          <a:p>
            <a:pPr/>
            <a:r>
              <a:t>Business Models</a:t>
            </a:r>
          </a:p>
        </p:txBody>
      </p:sp>
      <p:sp>
        <p:nvSpPr>
          <p:cNvPr id="511" name="Shape 511"/>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12" name="Shape 51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15" name="Shape 515"/>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16" name="Shape 51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19" name="Shape 519"/>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20" name="Shape 52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Shape 522"/>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23" name="Shape 523"/>
          <p:cNvSpPr/>
          <p:nvPr>
            <p:ph type="title"/>
          </p:nvPr>
        </p:nvSpPr>
        <p:spPr>
          <a:prstGeom prst="rect">
            <a:avLst/>
          </a:prstGeom>
        </p:spPr>
        <p:txBody>
          <a:bodyPr/>
          <a:lstStyle/>
          <a:p>
            <a:pPr/>
            <a:r>
              <a:t>Undesirable forks = ?</a:t>
            </a:r>
          </a:p>
        </p:txBody>
      </p:sp>
      <p:sp>
        <p:nvSpPr>
          <p:cNvPr id="524" name="Shape 524"/>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25" name="Shape 525"/>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26" name="Shape 526"/>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27" name="Shape 527"/>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28" name="Shape 528"/>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29" name="Shape 529"/>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31" name="Shape 531"/>
          <p:cNvSpPr/>
          <p:nvPr>
            <p:ph type="title"/>
          </p:nvPr>
        </p:nvSpPr>
        <p:spPr>
          <a:prstGeom prst="rect">
            <a:avLst/>
          </a:prstGeom>
        </p:spPr>
        <p:txBody>
          <a:bodyPr/>
          <a:lstStyle/>
          <a:p>
            <a:pPr/>
            <a:r>
              <a:t>Why Projects Fork?</a:t>
            </a:r>
          </a:p>
        </p:txBody>
      </p:sp>
      <p:pic>
        <p:nvPicPr>
          <p:cNvPr id="532"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533" name="Shape 53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Shape 534"/>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535" name="Shape 535"/>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536" name="Shape 536"/>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537" name="Shape 537"/>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538" name="Shape 538"/>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title"/>
          </p:nvPr>
        </p:nvSpPr>
        <p:spPr>
          <a:prstGeom prst="rect">
            <a:avLst/>
          </a:prstGeom>
        </p:spPr>
        <p:txBody>
          <a:bodyPr/>
          <a:lstStyle/>
          <a:p>
            <a:pPr defTabSz="397256">
              <a:defRPr sz="5440"/>
            </a:pPr>
            <a:r>
              <a:t>Time Series Analysis of Sentiments:</a:t>
            </a:r>
            <a:br/>
            <a:r>
              <a:t>Anomaly Detection: No.F.</a:t>
            </a:r>
          </a:p>
        </p:txBody>
      </p:sp>
      <p:sp>
        <p:nvSpPr>
          <p:cNvPr id="541" name="Shape 541"/>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542"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543"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544"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545" name="Shape 545"/>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546" name="Shape 546"/>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547" name="Shape 547"/>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548" name="Shape 548"/>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0" name="Shape 550"/>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551" name="Shape 55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2" name="Shape 552"/>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553"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554"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555"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556"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557"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558"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559"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560"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2" name="Shape 562"/>
          <p:cNvSpPr/>
          <p:nvPr>
            <p:ph type="title"/>
          </p:nvPr>
        </p:nvSpPr>
        <p:spPr>
          <a:prstGeom prst="rect">
            <a:avLst/>
          </a:prstGeom>
        </p:spPr>
        <p:txBody>
          <a:bodyPr/>
          <a:lstStyle/>
          <a:p>
            <a:pPr defTabSz="490727">
              <a:defRPr sz="6719"/>
            </a:pPr>
            <a:r>
              <a:t>Statistical Model</a:t>
            </a:r>
            <a:br/>
            <a:r>
              <a:t>Mini-steps</a:t>
            </a:r>
          </a:p>
        </p:txBody>
      </p:sp>
      <p:sp>
        <p:nvSpPr>
          <p:cNvPr id="563" name="Shape 563"/>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p>
            <a:pPr defTabSz="490727">
              <a:defRPr sz="6719"/>
            </a:pPr>
            <a:r>
              <a:rPr sz="5040"/>
              <a:t>Statistical Model</a:t>
            </a:r>
            <a:br/>
            <a:r>
              <a:t>Rate Function</a:t>
            </a:r>
          </a:p>
        </p:txBody>
      </p:sp>
      <p:pic>
        <p:nvPicPr>
          <p:cNvPr id="566"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567" name="Shape 567"/>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568" name="Shape 568"/>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569" name="Shape 56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1" name="Shape 571"/>
          <p:cNvSpPr/>
          <p:nvPr>
            <p:ph type="title"/>
          </p:nvPr>
        </p:nvSpPr>
        <p:spPr>
          <a:prstGeom prst="rect">
            <a:avLst/>
          </a:prstGeom>
        </p:spPr>
        <p:txBody>
          <a:bodyPr/>
          <a:lstStyle/>
          <a:p>
            <a:pPr defTabSz="490727">
              <a:defRPr sz="6719"/>
            </a:pPr>
            <a:r>
              <a:rPr sz="5040"/>
              <a:t>Statistical Model</a:t>
            </a:r>
            <a:br/>
            <a:r>
              <a:t>Objective function</a:t>
            </a:r>
          </a:p>
        </p:txBody>
      </p:sp>
      <p:pic>
        <p:nvPicPr>
          <p:cNvPr id="572"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573" name="Shape 573"/>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574" name="Shape 574"/>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575" name="Shape 57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a:r>
              <a:t>What is forking?</a:t>
            </a:r>
          </a:p>
        </p:txBody>
      </p:sp>
      <p:sp>
        <p:nvSpPr>
          <p:cNvPr id="145" name="Shape 145"/>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r>
              <a:t>Dilution of workforce</a:t>
            </a:r>
          </a:p>
          <a:p>
            <a:pPr lvl="3"/>
            <a:r>
              <a:t>Flaming &amp; unhealthy dynamics</a:t>
            </a:r>
          </a:p>
          <a:p>
            <a:pPr lvl="3"/>
            <a:r>
              <a:t>Redundant work</a:t>
            </a:r>
          </a:p>
        </p:txBody>
      </p:sp>
      <p:sp>
        <p:nvSpPr>
          <p:cNvPr id="146" name="Shape 146"/>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Shape 147"/>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48" name="Shape 148"/>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49" name="Shape 149"/>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0"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7" name="Shape 577"/>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578" name="Shape 578"/>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579" name="Shape 5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0" name="Shape 580"/>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a:r>
              <a:t>Forking Categories</a:t>
            </a:r>
          </a:p>
        </p:txBody>
      </p:sp>
      <p:sp>
        <p:nvSpPr>
          <p:cNvPr id="153" name="Shape 153"/>
          <p:cNvSpPr/>
          <p:nvPr>
            <p:ph type="body" idx="1"/>
          </p:nvPr>
        </p:nvSpPr>
        <p:spPr>
          <a:xfrm>
            <a:off x="965200" y="2387600"/>
            <a:ext cx="10094417" cy="6286500"/>
          </a:xfrm>
          <a:prstGeom prst="rect">
            <a:avLst/>
          </a:prstGeom>
        </p:spPr>
        <p:txBody>
          <a:bodyPr/>
          <a:lstStyle/>
          <a:p>
            <a:pPr marL="0" indent="0" defTabSz="467359">
              <a:spcBef>
                <a:spcPts val="2500"/>
              </a:spcBef>
              <a:buSzTx/>
              <a:buNone/>
              <a:defRPr sz="2240"/>
            </a:pPr>
            <a:r>
              <a:t>Communities dissolve or evolve for a variety of different reasons:</a:t>
            </a:r>
          </a:p>
          <a:p>
            <a:pPr lvl="1" marL="632177" indent="-276577" defTabSz="467359">
              <a:spcBef>
                <a:spcPts val="2500"/>
              </a:spcBef>
              <a:defRPr b="1">
                <a:solidFill>
                  <a:schemeClr val="accent5">
                    <a:hueOff val="-176146"/>
                    <a:satOff val="3665"/>
                    <a:lumOff val="-13986"/>
                  </a:schemeClr>
                </a:solidFill>
                <a:latin typeface="Helvetica"/>
                <a:ea typeface="Helvetica"/>
                <a:cs typeface="Helvetica"/>
                <a:sym typeface="Helvetica"/>
              </a:defRPr>
            </a:pPr>
            <a:r>
              <a:t>Conflict-driven</a:t>
            </a:r>
          </a:p>
          <a:p>
            <a:pPr lvl="2" marL="987777" indent="-276577" defTabSz="467359">
              <a:spcBef>
                <a:spcPts val="2500"/>
              </a:spcBef>
              <a:defRPr sz="1920"/>
            </a:pPr>
            <a:r>
              <a:t>Destructive</a:t>
            </a:r>
          </a:p>
          <a:p>
            <a:pPr lvl="2" marL="987777" indent="-276577" defTabSz="467359">
              <a:spcBef>
                <a:spcPts val="2500"/>
              </a:spcBef>
              <a:defRPr sz="1920"/>
            </a:pPr>
            <a:r>
              <a:t>Lead to resentment</a:t>
            </a:r>
          </a:p>
          <a:p>
            <a:pPr lvl="2" marL="987777" indent="-276577" defTabSz="467359">
              <a:spcBef>
                <a:spcPts val="2500"/>
              </a:spcBef>
              <a:defRPr sz="1920"/>
            </a:pPr>
            <a:r>
              <a:t>The forks are direct competitors, “you’re either with us, or against us”</a:t>
            </a:r>
          </a:p>
          <a:p>
            <a:pPr lvl="1" marL="632177" indent="-276577" defTabSz="467359">
              <a:spcBef>
                <a:spcPts val="2500"/>
              </a:spcBef>
              <a:defRPr b="1">
                <a:solidFill>
                  <a:schemeClr val="accent6">
                    <a:lumOff val="-8741"/>
                  </a:schemeClr>
                </a:solidFill>
                <a:latin typeface="Helvetica"/>
                <a:ea typeface="Helvetica"/>
                <a:cs typeface="Helvetica"/>
                <a:sym typeface="Helvetica"/>
              </a:defRPr>
            </a:pPr>
            <a:r>
              <a:t>Non-conflict-driven</a:t>
            </a:r>
          </a:p>
          <a:p>
            <a:pPr lvl="2" marL="987777" indent="-276577" defTabSz="467359">
              <a:spcBef>
                <a:spcPts val="2500"/>
              </a:spcBef>
              <a:defRPr sz="1920"/>
            </a:pPr>
            <a:r>
              <a:t>Developers interested in exploring different functionalities, or different ways of doing things</a:t>
            </a:r>
          </a:p>
          <a:p>
            <a:pPr lvl="2" marL="987777" indent="-276577" defTabSz="467359">
              <a:spcBef>
                <a:spcPts val="2500"/>
              </a:spcBef>
              <a:defRPr sz="1920"/>
            </a:pPr>
            <a:r>
              <a:t>Not necessarily creating an all-or-nothing type of thing; </a:t>
            </a:r>
          </a:p>
          <a:p>
            <a:pPr lvl="2" marL="987777" indent="-276577" defTabSz="467359">
              <a:spcBef>
                <a:spcPts val="2500"/>
              </a:spcBef>
              <a:defRPr sz="1920"/>
            </a:pPr>
            <a:r>
              <a:t>Developers participate in multiple communities, as long as it’s a constructive work</a:t>
            </a:r>
          </a:p>
        </p:txBody>
      </p:sp>
      <p:sp>
        <p:nvSpPr>
          <p:cNvPr id="154" name="Shape 15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7" name="Group 157"/>
          <p:cNvGrpSpPr/>
          <p:nvPr/>
        </p:nvGrpSpPr>
        <p:grpSpPr>
          <a:xfrm>
            <a:off x="10873705" y="6067088"/>
            <a:ext cx="1690827" cy="2410369"/>
            <a:chOff x="0" y="0"/>
            <a:chExt cx="1690826" cy="2410368"/>
          </a:xfrm>
        </p:grpSpPr>
        <p:pic>
          <p:nvPicPr>
            <p:cNvPr id="156"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55"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0" name="Group 160"/>
          <p:cNvGrpSpPr/>
          <p:nvPr/>
        </p:nvGrpSpPr>
        <p:grpSpPr>
          <a:xfrm>
            <a:off x="10822334" y="3031891"/>
            <a:ext cx="1793568" cy="2334604"/>
            <a:chOff x="0" y="0"/>
            <a:chExt cx="1793566" cy="2334602"/>
          </a:xfrm>
        </p:grpSpPr>
        <p:pic>
          <p:nvPicPr>
            <p:cNvPr id="159"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58"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hape 162"/>
          <p:cNvSpPr/>
          <p:nvPr>
            <p:ph type="title"/>
          </p:nvPr>
        </p:nvSpPr>
        <p:spPr>
          <a:prstGeom prst="rect">
            <a:avLst/>
          </a:prstGeom>
        </p:spPr>
        <p:txBody>
          <a:bodyPr/>
          <a:lstStyle/>
          <a:p>
            <a:pPr/>
            <a:r>
              <a:t>Whom are we helping?</a:t>
            </a:r>
          </a:p>
        </p:txBody>
      </p:sp>
      <p:sp>
        <p:nvSpPr>
          <p:cNvPr id="163" name="Shape 163"/>
          <p:cNvSpPr/>
          <p:nvPr>
            <p:ph type="body" idx="1"/>
          </p:nvPr>
        </p:nvSpPr>
        <p:spPr>
          <a:xfrm>
            <a:off x="965200" y="2387600"/>
            <a:ext cx="10094417" cy="6286500"/>
          </a:xfrm>
          <a:prstGeom prst="rect">
            <a:avLst/>
          </a:prstGeom>
        </p:spPr>
        <p:txBody>
          <a:bodyPr/>
          <a:lstStyle/>
          <a:p>
            <a:pPr marL="0" indent="0">
              <a:buSzTx/>
              <a:buNone/>
            </a:pPr>
            <a:r>
              <a:t>Why this is an important question to look at?</a:t>
            </a:r>
          </a:p>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64" name="Shape 16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lvl1pPr defTabSz="514095">
              <a:defRPr sz="7480"/>
            </a:lvl1pPr>
          </a:lstStyle>
          <a:p>
            <a:pPr/>
            <a:r>
              <a:t>Social Health is Important</a:t>
            </a:r>
          </a:p>
        </p:txBody>
      </p:sp>
      <p:sp>
        <p:nvSpPr>
          <p:cNvPr id="167" name="Shape 167"/>
          <p:cNvSpPr/>
          <p:nvPr>
            <p:ph type="body" idx="1"/>
          </p:nvPr>
        </p:nvSpPr>
        <p:spPr>
          <a:xfrm>
            <a:off x="965200" y="2387600"/>
            <a:ext cx="10094417" cy="6286500"/>
          </a:xfrm>
          <a:prstGeom prst="rect">
            <a:avLst/>
          </a:prstGeom>
        </p:spPr>
        <p:txBody>
          <a:bodyPr/>
          <a:lstStyle/>
          <a:p>
            <a:pPr marL="0" indent="0" defTabSz="531622">
              <a:spcBef>
                <a:spcPts val="2900"/>
              </a:spcBef>
              <a:buSzTx/>
              <a:buNone/>
              <a:defRPr sz="2548"/>
            </a:pPr>
            <a:r>
              <a:t>It’d be great if we could predict </a:t>
            </a:r>
          </a:p>
          <a:p>
            <a:pPr marL="314607" indent="-314607" defTabSz="531622">
              <a:spcBef>
                <a:spcPts val="2900"/>
              </a:spcBef>
              <a:defRPr sz="2548"/>
            </a:pPr>
            <a:r>
              <a:t>Whether our community is likely to fork? or </a:t>
            </a:r>
          </a:p>
          <a:p>
            <a:pPr marL="314607" indent="-314607" defTabSz="531622">
              <a:spcBef>
                <a:spcPts val="2900"/>
              </a:spcBef>
              <a:defRPr sz="2548"/>
            </a:pPr>
            <a:r>
              <a:t>When they are likely to fork? </a:t>
            </a:r>
          </a:p>
          <a:p>
            <a:pPr marL="314607" indent="-314607" defTabSz="531622">
              <a:spcBef>
                <a:spcPts val="2900"/>
              </a:spcBef>
              <a:defRPr sz="2548"/>
            </a:pPr>
            <a:r>
              <a:t>So that we can design some sort of intervention, Or, </a:t>
            </a:r>
          </a:p>
          <a:p>
            <a:pPr marL="314607" indent="-314607" defTabSz="531622">
              <a:spcBef>
                <a:spcPts val="2900"/>
              </a:spcBef>
              <a:defRPr sz="2548"/>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marL="0" indent="0" defTabSz="531622">
              <a:spcBef>
                <a:spcPts val="2900"/>
              </a:spcBef>
              <a:buSzTx/>
              <a:buNone/>
              <a:defRPr sz="2548"/>
            </a:pPr>
            <a:r>
              <a:t>For all these reasons, and for all these stake-holders, understanding the social health, and social health evolution of projects is really important.</a:t>
            </a:r>
          </a:p>
        </p:txBody>
      </p:sp>
      <p:sp>
        <p:nvSpPr>
          <p:cNvPr id="168" name="Shape 168"/>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